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55E14F-AEEC-4FC6-BC7E-7E917A1CCF55}"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7FD8E-420D-436A-A14A-31405E0898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5E14F-AEEC-4FC6-BC7E-7E917A1CCF55}"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7FD8E-420D-436A-A14A-31405E0898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5E14F-AEEC-4FC6-BC7E-7E917A1CCF55}"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7FD8E-420D-436A-A14A-31405E0898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55E14F-AEEC-4FC6-BC7E-7E917A1CCF55}"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7FD8E-420D-436A-A14A-31405E0898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655E14F-AEEC-4FC6-BC7E-7E917A1CCF55}"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7FD8E-420D-436A-A14A-31405E0898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55E14F-AEEC-4FC6-BC7E-7E917A1CCF55}" type="datetimeFigureOut">
              <a:rPr lang="en-US" smtClean="0"/>
              <a:pPr/>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7FD8E-420D-436A-A14A-31405E0898C4}"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55E14F-AEEC-4FC6-BC7E-7E917A1CCF55}" type="datetimeFigureOut">
              <a:rPr lang="en-US" smtClean="0"/>
              <a:pPr/>
              <a:t>5/24/2013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97FD8E-420D-436A-A14A-31405E0898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55E14F-AEEC-4FC6-BC7E-7E917A1CCF55}" type="datetimeFigureOut">
              <a:rPr lang="en-US" smtClean="0"/>
              <a:pPr/>
              <a:t>5/24/2013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97FD8E-420D-436A-A14A-31405E0898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5E14F-AEEC-4FC6-BC7E-7E917A1CCF55}" type="datetimeFigureOut">
              <a:rPr lang="en-US" smtClean="0"/>
              <a:pPr/>
              <a:t>5/24/2013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97FD8E-420D-436A-A14A-31405E0898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655E14F-AEEC-4FC6-BC7E-7E917A1CCF55}" type="datetimeFigureOut">
              <a:rPr lang="en-US" smtClean="0"/>
              <a:pPr/>
              <a:t>5/24/2013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997FD8E-420D-436A-A14A-31405E0898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5E14F-AEEC-4FC6-BC7E-7E917A1CCF55}" type="datetimeFigureOut">
              <a:rPr lang="en-US" smtClean="0"/>
              <a:pPr/>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7FD8E-420D-436A-A14A-31405E0898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655E14F-AEEC-4FC6-BC7E-7E917A1CCF55}" type="datetimeFigureOut">
              <a:rPr lang="en-US" smtClean="0"/>
              <a:pPr/>
              <a:t>5/24/2013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997FD8E-420D-436A-A14A-31405E0898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5400" y="2286000"/>
            <a:ext cx="4013200" cy="711200"/>
          </a:xfrm>
        </p:spPr>
        <p:txBody>
          <a:bodyPr>
            <a:normAutofit fontScale="90000"/>
          </a:bodyPr>
          <a:lstStyle/>
          <a:p>
            <a:r>
              <a:rPr lang="en-US" b="1" dirty="0"/>
              <a:t>Co-movement of Stock Prices in the CARICOM Region</a:t>
            </a:r>
            <a:r>
              <a:rPr lang="en-US" dirty="0"/>
              <a:t/>
            </a:r>
            <a:br>
              <a:rPr lang="en-US" dirty="0"/>
            </a:br>
            <a:endParaRPr lang="en-US" dirty="0"/>
          </a:p>
        </p:txBody>
      </p:sp>
      <p:sp>
        <p:nvSpPr>
          <p:cNvPr id="3" name="Subtitle 2"/>
          <p:cNvSpPr>
            <a:spLocks noGrp="1"/>
          </p:cNvSpPr>
          <p:nvPr>
            <p:ph type="subTitle" idx="1"/>
          </p:nvPr>
        </p:nvSpPr>
        <p:spPr>
          <a:xfrm>
            <a:off x="1752600" y="2743200"/>
            <a:ext cx="5791200" cy="2819400"/>
          </a:xfrm>
        </p:spPr>
        <p:txBody>
          <a:bodyPr>
            <a:normAutofit fontScale="47500" lnSpcReduction="20000"/>
          </a:bodyPr>
          <a:lstStyle/>
          <a:p>
            <a:pPr algn="ctr"/>
            <a:r>
              <a:rPr lang="en-US" sz="8000" dirty="0" smtClean="0"/>
              <a:t>John Cozier</a:t>
            </a:r>
          </a:p>
          <a:p>
            <a:pPr algn="ctr"/>
            <a:r>
              <a:rPr lang="en-US" sz="8000" dirty="0" smtClean="0"/>
              <a:t>AND</a:t>
            </a:r>
          </a:p>
          <a:p>
            <a:pPr algn="ctr"/>
            <a:r>
              <a:rPr lang="en-US" sz="8000" dirty="0" smtClean="0"/>
              <a:t>PATRICK WATSON</a:t>
            </a:r>
            <a:endParaRPr lang="en-US" sz="8000" dirty="0"/>
          </a:p>
          <a:p>
            <a:pPr algn="ctr"/>
            <a:r>
              <a:rPr lang="en-US" sz="8000" dirty="0" smtClean="0"/>
              <a:t>Bbf5 </a:t>
            </a:r>
            <a:r>
              <a:rPr lang="en-US" sz="8000" dirty="0" err="1" smtClean="0"/>
              <a:t>confeRence</a:t>
            </a:r>
            <a:r>
              <a:rPr lang="en-US" sz="8000" dirty="0" smtClean="0"/>
              <a:t> </a:t>
            </a:r>
          </a:p>
          <a:p>
            <a:pPr algn="ctr"/>
            <a:r>
              <a:rPr lang="en-US" sz="8000" dirty="0" smtClean="0"/>
              <a:t>May 2-3, 2013</a:t>
            </a:r>
            <a:endParaRPr lang="en-US" dirty="0"/>
          </a:p>
        </p:txBody>
      </p:sp>
    </p:spTree>
    <p:extLst>
      <p:ext uri="{BB962C8B-B14F-4D97-AF65-F5344CB8AC3E}">
        <p14:creationId xmlns:p14="http://schemas.microsoft.com/office/powerpoint/2010/main" xmlns="" val="243961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5943600" cy="1295400"/>
          </a:xfrm>
        </p:spPr>
        <p:txBody>
          <a:bodyPr>
            <a:normAutofit fontScale="90000"/>
          </a:bodyPr>
          <a:lstStyle/>
          <a:p>
            <a:r>
              <a:rPr lang="en-US" sz="3200" dirty="0" smtClean="0"/>
              <a:t/>
            </a:r>
            <a:br>
              <a:rPr lang="en-US" sz="3200" dirty="0" smtClean="0"/>
            </a:br>
            <a:r>
              <a:rPr lang="en-US" sz="2700" dirty="0" smtClean="0"/>
              <a:t>Figures 6 – 8: Scatterplots for the relationships between the CARICOM and NYSE Indices</a:t>
            </a:r>
            <a:r>
              <a:rPr lang="en-US" sz="2700" b="1" dirty="0" smtClean="0"/>
              <a:t/>
            </a:r>
            <a:br>
              <a:rPr lang="en-US" sz="2700" b="1" dirty="0" smtClean="0"/>
            </a:br>
            <a:endParaRPr lang="en-US" sz="2700" dirty="0"/>
          </a:p>
        </p:txBody>
      </p:sp>
      <p:sp>
        <p:nvSpPr>
          <p:cNvPr id="3" name="Content Placeholder 2"/>
          <p:cNvSpPr>
            <a:spLocks noGrp="1"/>
          </p:cNvSpPr>
          <p:nvPr>
            <p:ph idx="1"/>
          </p:nvPr>
        </p:nvSpPr>
        <p:spPr>
          <a:xfrm>
            <a:off x="457200" y="2020824"/>
            <a:ext cx="8610600" cy="3998976"/>
          </a:xfrm>
        </p:spPr>
        <p:txBody>
          <a:bodyPr/>
          <a:lstStyle/>
          <a:p>
            <a:r>
              <a:rPr lang="en-US" b="1" dirty="0" smtClean="0"/>
              <a:t>       </a:t>
            </a:r>
            <a:endParaRPr lang="en-US" b="1" dirty="0"/>
          </a:p>
          <a:p>
            <a:endParaRPr lang="en-US" dirty="0" smtClean="0"/>
          </a:p>
          <a:p>
            <a:endParaRPr lang="en-US" dirty="0"/>
          </a:p>
          <a:p>
            <a:endParaRPr lang="en-US" dirty="0" smtClean="0"/>
          </a:p>
          <a:p>
            <a:endParaRPr lang="en-US" dirty="0"/>
          </a:p>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r>
              <a:rPr lang="en-US" sz="2000" dirty="0"/>
              <a:t> </a:t>
            </a:r>
            <a:r>
              <a:rPr lang="en-US" sz="2000" dirty="0" smtClean="0"/>
              <a:t>           Figure </a:t>
            </a:r>
            <a:r>
              <a:rPr lang="en-US" sz="2000" dirty="0"/>
              <a:t>6 - </a:t>
            </a:r>
            <a:r>
              <a:rPr lang="en-US" sz="2000" dirty="0" smtClean="0"/>
              <a:t>BSE/NYSE    Figure </a:t>
            </a:r>
            <a:r>
              <a:rPr lang="en-US" sz="2000" dirty="0"/>
              <a:t>7 - </a:t>
            </a:r>
            <a:r>
              <a:rPr lang="en-US" sz="2000" dirty="0" smtClean="0"/>
              <a:t>JSE/NYSE        Figure </a:t>
            </a:r>
            <a:r>
              <a:rPr lang="en-US" sz="2000" dirty="0"/>
              <a:t>8 - </a:t>
            </a:r>
            <a:r>
              <a:rPr lang="en-US" sz="2000" dirty="0" smtClean="0"/>
              <a:t>TTSE/NYSE</a:t>
            </a:r>
            <a:endParaRPr lang="en-US" sz="2000" b="1" dirty="0"/>
          </a:p>
          <a:p>
            <a:endParaRPr lang="en-US" dirty="0"/>
          </a:p>
        </p:txBody>
      </p:sp>
      <p:pic>
        <p:nvPicPr>
          <p:cNvPr id="5" name="Picture 4"/>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1447800"/>
            <a:ext cx="3048000" cy="3276600"/>
          </a:xfrm>
          <a:prstGeom prst="rect">
            <a:avLst/>
          </a:prstGeom>
          <a:noFill/>
          <a:ln>
            <a:noFill/>
          </a:ln>
        </p:spPr>
      </p:pic>
      <p:pic>
        <p:nvPicPr>
          <p:cNvPr id="6" name="Picture 5"/>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57600" y="1440180"/>
            <a:ext cx="2590800" cy="3284220"/>
          </a:xfrm>
          <a:prstGeom prst="rect">
            <a:avLst/>
          </a:prstGeom>
          <a:noFill/>
          <a:ln>
            <a:noFill/>
          </a:ln>
        </p:spPr>
      </p:pic>
      <p:pic>
        <p:nvPicPr>
          <p:cNvPr id="7" name="Picture 6"/>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248400" y="1440180"/>
            <a:ext cx="2819400" cy="3284220"/>
          </a:xfrm>
          <a:prstGeom prst="rect">
            <a:avLst/>
          </a:prstGeom>
          <a:noFill/>
          <a:ln>
            <a:noFill/>
          </a:ln>
        </p:spPr>
      </p:pic>
    </p:spTree>
    <p:extLst>
      <p:ext uri="{BB962C8B-B14F-4D97-AF65-F5344CB8AC3E}">
        <p14:creationId xmlns:p14="http://schemas.microsoft.com/office/powerpoint/2010/main" xmlns="" val="1239378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189038"/>
          </a:xfrm>
        </p:spPr>
        <p:txBody>
          <a:bodyPr>
            <a:normAutofit fontScale="90000"/>
          </a:bodyPr>
          <a:lstStyle/>
          <a:p>
            <a:r>
              <a:rPr lang="en-US" b="1" dirty="0" smtClean="0"/>
              <a:t>			Figures 9 – 12: </a:t>
            </a:r>
            <a:br>
              <a:rPr lang="en-US" b="1" dirty="0" smtClean="0"/>
            </a:br>
            <a:r>
              <a:rPr lang="en-US" b="1" dirty="0" smtClean="0"/>
              <a:t>	Daily Returns (January 1998 – December 2011)       </a:t>
            </a:r>
            <a:br>
              <a:rPr lang="en-US" b="1" dirty="0" smtClean="0"/>
            </a:br>
            <a:r>
              <a:rPr lang="en-US" b="1" dirty="0" smtClean="0"/>
              <a:t>	Figure </a:t>
            </a:r>
            <a:r>
              <a:rPr lang="en-US" b="1" dirty="0"/>
              <a:t>9 </a:t>
            </a:r>
            <a:r>
              <a:rPr lang="en-US" b="1" dirty="0" smtClean="0"/>
              <a:t>– BSE                            figure </a:t>
            </a:r>
            <a:r>
              <a:rPr lang="en-US" b="1" dirty="0"/>
              <a:t>10 - JSE</a:t>
            </a: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1752600"/>
            <a:ext cx="4648200" cy="3745786"/>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53000" y="1780309"/>
            <a:ext cx="4191000" cy="3686175"/>
          </a:xfrm>
          <a:prstGeom prst="rect">
            <a:avLst/>
          </a:prstGeom>
          <a:noFill/>
          <a:ln>
            <a:noFill/>
          </a:ln>
        </p:spPr>
      </p:pic>
    </p:spTree>
    <p:extLst>
      <p:ext uri="{BB962C8B-B14F-4D97-AF65-F5344CB8AC3E}">
        <p14:creationId xmlns:p14="http://schemas.microsoft.com/office/powerpoint/2010/main" xmlns="" val="3819260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990600"/>
            <a:ext cx="7010400" cy="701040"/>
          </a:xfrm>
        </p:spPr>
        <p:txBody>
          <a:bodyPr>
            <a:normAutofit/>
          </a:bodyPr>
          <a:lstStyle/>
          <a:p>
            <a:r>
              <a:rPr lang="en-US" b="1" dirty="0" smtClean="0"/>
              <a:t>Figure 11 - TTSE</a:t>
            </a:r>
            <a:r>
              <a:rPr lang="en-US" b="1" dirty="0"/>
              <a:t>	</a:t>
            </a:r>
            <a:r>
              <a:rPr lang="en-US" b="1" dirty="0" smtClean="0"/>
              <a:t>   </a:t>
            </a:r>
            <a:r>
              <a:rPr lang="en-US" b="1" dirty="0"/>
              <a:t>	</a:t>
            </a:r>
            <a:r>
              <a:rPr lang="en-US" b="1" dirty="0" smtClean="0"/>
              <a:t>Figure </a:t>
            </a:r>
            <a:r>
              <a:rPr lang="en-US" b="1" dirty="0"/>
              <a:t>12 - NYSE</a:t>
            </a: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1" y="1524000"/>
            <a:ext cx="4343399" cy="4126786"/>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76800" y="1524000"/>
            <a:ext cx="3886200" cy="4127183"/>
          </a:xfrm>
          <a:prstGeom prst="rect">
            <a:avLst/>
          </a:prstGeom>
          <a:noFill/>
          <a:ln>
            <a:noFill/>
          </a:ln>
        </p:spPr>
      </p:pic>
    </p:spTree>
    <p:extLst>
      <p:ext uri="{BB962C8B-B14F-4D97-AF65-F5344CB8AC3E}">
        <p14:creationId xmlns:p14="http://schemas.microsoft.com/office/powerpoint/2010/main" xmlns="" val="890406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762000"/>
          </a:xfrm>
        </p:spPr>
        <p:txBody>
          <a:bodyPr>
            <a:noAutofit/>
          </a:bodyPr>
          <a:lstStyle/>
          <a:p>
            <a:r>
              <a:rPr lang="en-US" sz="3200" dirty="0" smtClean="0"/>
              <a:t/>
            </a:r>
            <a:br>
              <a:rPr lang="en-US" sz="3200" dirty="0" smtClean="0"/>
            </a:br>
            <a:r>
              <a:rPr lang="en-US" sz="2800" dirty="0" smtClean="0"/>
              <a:t>Table </a:t>
            </a:r>
            <a:r>
              <a:rPr lang="en-US" sz="2800" dirty="0"/>
              <a:t>2 - Correlation Coefficients of the returns on BSE, JSE, TTSE and NYSE </a:t>
            </a:r>
            <a:r>
              <a:rPr lang="en-US" sz="3200" b="1" dirty="0"/>
              <a:t/>
            </a:r>
            <a:br>
              <a:rPr lang="en-US" sz="3200" b="1" dirty="0"/>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00025153"/>
              </p:ext>
            </p:extLst>
          </p:nvPr>
        </p:nvGraphicFramePr>
        <p:xfrm>
          <a:off x="457200" y="1042555"/>
          <a:ext cx="8229600" cy="5829300"/>
        </p:xfrm>
        <a:graphic>
          <a:graphicData uri="http://schemas.openxmlformats.org/drawingml/2006/table">
            <a:tbl>
              <a:tblPr firstRow="1" firstCol="1" bandRow="1">
                <a:tableStyleId>{5C22544A-7EE6-4342-B048-85BDC9FD1C3A}</a:tableStyleId>
              </a:tblPr>
              <a:tblGrid>
                <a:gridCol w="2928646"/>
                <a:gridCol w="1417086"/>
                <a:gridCol w="1552673"/>
                <a:gridCol w="1215896"/>
                <a:gridCol w="1115299"/>
              </a:tblGrid>
              <a:tr h="367376">
                <a:tc>
                  <a:txBody>
                    <a:bodyPr/>
                    <a:lstStyle/>
                    <a:p>
                      <a:pPr marL="0" marR="0" algn="ctr">
                        <a:lnSpc>
                          <a:spcPct val="150000"/>
                        </a:lnSpc>
                        <a:spcBef>
                          <a:spcPts val="0"/>
                        </a:spcBef>
                        <a:spcAft>
                          <a:spcPts val="0"/>
                        </a:spcAft>
                      </a:pPr>
                      <a:r>
                        <a:rPr lang="en-US" sz="1700" dirty="0">
                          <a:effectLst/>
                        </a:rPr>
                        <a:t>1998 – 2011</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BSE</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JSE</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TTSE</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NYSE</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dirty="0">
                          <a:effectLst/>
                        </a:rPr>
                        <a:t>BSE</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1.0000</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dirty="0">
                          <a:effectLst/>
                        </a:rPr>
                        <a:t>JSE</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0.0460</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1.0000</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dirty="0">
                          <a:effectLst/>
                        </a:rPr>
                        <a:t> </a:t>
                      </a:r>
                      <a:endParaRPr lang="en-US" sz="1700" dirty="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dirty="0">
                          <a:effectLst/>
                        </a:rPr>
                        <a:t>TTSE</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0.0512</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0.1248</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1.0000</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dirty="0">
                          <a:effectLst/>
                        </a:rPr>
                        <a:t>NYSE</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0.0170</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0.0226</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-0.0032</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1.0000</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0"/>
                        </a:spcAft>
                      </a:pPr>
                      <a:r>
                        <a:rPr lang="en-US" sz="1700" dirty="0">
                          <a:effectLst/>
                        </a:rPr>
                        <a:t>January 1998 - March 2008</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dirty="0">
                          <a:effectLst/>
                        </a:rPr>
                        <a:t>BSE</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1.0000</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dirty="0">
                          <a:effectLst/>
                        </a:rPr>
                        <a:t>JSE</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0.1208</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1.0000</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dirty="0">
                          <a:effectLst/>
                        </a:rPr>
                        <a:t>TTSE</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0.1153</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0.3724</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1.0000</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dirty="0">
                          <a:effectLst/>
                        </a:rPr>
                        <a:t>NYSE</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-0.0216</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0.0119</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-0.0271</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1.0000</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0"/>
                        </a:spcAft>
                      </a:pPr>
                      <a:r>
                        <a:rPr lang="en-US" sz="1700" dirty="0">
                          <a:effectLst/>
                        </a:rPr>
                        <a:t>April 2008 – December 2011</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dirty="0">
                          <a:effectLst/>
                        </a:rPr>
                        <a:t>BSE</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1.0000</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dirty="0">
                          <a:effectLst/>
                        </a:rPr>
                        <a:t>JSE</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0.0406</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1.0000</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 </a:t>
                      </a:r>
                      <a:endParaRPr lang="en-US" sz="170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dirty="0">
                          <a:effectLst/>
                        </a:rPr>
                        <a:t>TTSE</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dirty="0">
                          <a:effectLst/>
                        </a:rPr>
                        <a:t>0.0483</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dirty="0">
                          <a:effectLst/>
                        </a:rPr>
                        <a:t>0.0711</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dirty="0">
                          <a:effectLst/>
                        </a:rPr>
                        <a:t>1.0000</a:t>
                      </a:r>
                      <a:endParaRPr lang="en-US" sz="17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dirty="0">
                          <a:effectLst/>
                        </a:rPr>
                        <a:t> </a:t>
                      </a:r>
                      <a:endParaRPr lang="en-US" sz="1700" dirty="0">
                        <a:solidFill>
                          <a:srgbClr val="000000"/>
                        </a:solidFill>
                        <a:effectLst/>
                        <a:latin typeface="Calibri"/>
                        <a:ea typeface="Calibri"/>
                        <a:cs typeface="Times New Roman"/>
                      </a:endParaRPr>
                    </a:p>
                  </a:txBody>
                  <a:tcPr marL="68580" marR="68580" marT="0" marB="0" anchor="ctr"/>
                </a:tc>
              </a:tr>
              <a:tr h="367376">
                <a:tc>
                  <a:txBody>
                    <a:bodyPr/>
                    <a:lstStyle/>
                    <a:p>
                      <a:pPr marL="0" marR="0" algn="ctr">
                        <a:lnSpc>
                          <a:spcPct val="150000"/>
                        </a:lnSpc>
                        <a:spcBef>
                          <a:spcPts val="0"/>
                        </a:spcBef>
                        <a:spcAft>
                          <a:spcPts val="1000"/>
                        </a:spcAft>
                      </a:pPr>
                      <a:r>
                        <a:rPr lang="en-US" sz="1700">
                          <a:effectLst/>
                        </a:rPr>
                        <a:t>NYSE</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0.0173</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0.0253</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a:effectLst/>
                        </a:rPr>
                        <a:t>0.0003</a:t>
                      </a:r>
                      <a:endParaRPr lang="en-US" sz="17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700" dirty="0">
                          <a:effectLst/>
                        </a:rPr>
                        <a:t>1.0000</a:t>
                      </a:r>
                      <a:endParaRPr lang="en-US" sz="1700" dirty="0">
                        <a:solidFill>
                          <a:srgbClr val="000000"/>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326628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629400" cy="701040"/>
          </a:xfrm>
        </p:spPr>
        <p:txBody>
          <a:bodyPr>
            <a:normAutofit fontScale="90000"/>
          </a:bodyPr>
          <a:lstStyle/>
          <a:p>
            <a:r>
              <a:rPr lang="en-US" dirty="0" smtClean="0"/>
              <a:t/>
            </a:r>
            <a:br>
              <a:rPr lang="en-US" dirty="0" smtClean="0"/>
            </a:br>
            <a:r>
              <a:rPr lang="en-US" dirty="0" smtClean="0"/>
              <a:t>Table </a:t>
            </a:r>
            <a:r>
              <a:rPr lang="en-US" dirty="0"/>
              <a:t>3 - Summary Statistics of Daily Returns (April 2008 – December 2011) </a:t>
            </a:r>
            <a:r>
              <a:rPr lang="en-US" b="1" dirty="0"/>
              <a:t/>
            </a:r>
            <a:br>
              <a:rPr lang="en-US" b="1"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55953076"/>
              </p:ext>
            </p:extLst>
          </p:nvPr>
        </p:nvGraphicFramePr>
        <p:xfrm>
          <a:off x="493059" y="1447800"/>
          <a:ext cx="8346141" cy="5091017"/>
        </p:xfrm>
        <a:graphic>
          <a:graphicData uri="http://schemas.openxmlformats.org/drawingml/2006/table">
            <a:tbl>
              <a:tblPr firstRow="1" firstCol="1" bandRow="1">
                <a:tableStyleId>{5C22544A-7EE6-4342-B048-85BDC9FD1C3A}</a:tableStyleId>
              </a:tblPr>
              <a:tblGrid>
                <a:gridCol w="862083"/>
                <a:gridCol w="1083258"/>
                <a:gridCol w="1066800"/>
                <a:gridCol w="990600"/>
                <a:gridCol w="1295400"/>
                <a:gridCol w="1066800"/>
                <a:gridCol w="1066800"/>
                <a:gridCol w="914400"/>
              </a:tblGrid>
              <a:tr h="593501">
                <a:tc>
                  <a:txBody>
                    <a:bodyPr/>
                    <a:lstStyle/>
                    <a:p>
                      <a:pPr marL="0" marR="0" algn="ctr">
                        <a:lnSpc>
                          <a:spcPct val="150000"/>
                        </a:lnSpc>
                        <a:spcBef>
                          <a:spcPts val="0"/>
                        </a:spcBef>
                        <a:spcAft>
                          <a:spcPts val="0"/>
                        </a:spcAft>
                      </a:pPr>
                      <a:r>
                        <a:rPr lang="en-US" sz="1600" dirty="0">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Mean</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Minimum</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Maximum</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Standard Deviation</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Skewness</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Kurtosis</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Sharpe Ratio</a:t>
                      </a:r>
                      <a:endParaRPr lang="en-US" sz="1600">
                        <a:solidFill>
                          <a:srgbClr val="000000"/>
                        </a:solidFill>
                        <a:effectLst/>
                        <a:latin typeface="Calibri"/>
                        <a:ea typeface="Calibri"/>
                        <a:cs typeface="Times New Roman"/>
                      </a:endParaRPr>
                    </a:p>
                  </a:txBody>
                  <a:tcPr marL="68580" marR="68580" marT="0" marB="0" anchor="ctr"/>
                </a:tc>
              </a:tr>
              <a:tr h="593501">
                <a:tc>
                  <a:txBody>
                    <a:bodyPr/>
                    <a:lstStyle/>
                    <a:p>
                      <a:pPr marL="0" marR="0" algn="ctr">
                        <a:lnSpc>
                          <a:spcPct val="150000"/>
                        </a:lnSpc>
                        <a:spcBef>
                          <a:spcPts val="0"/>
                        </a:spcBef>
                        <a:spcAft>
                          <a:spcPts val="0"/>
                        </a:spcAft>
                      </a:pPr>
                      <a:r>
                        <a:rPr lang="en-US" sz="1600" dirty="0">
                          <a:effectLst/>
                        </a:rPr>
                        <a:t>BSE</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-0.01600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-1.74348</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3.63590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0.19121</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4.37807</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167.153</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-232.39</a:t>
                      </a:r>
                      <a:endParaRPr lang="en-US" sz="1600" dirty="0">
                        <a:solidFill>
                          <a:srgbClr val="000000"/>
                        </a:solidFill>
                        <a:effectLst/>
                        <a:latin typeface="Calibri"/>
                        <a:ea typeface="Calibri"/>
                        <a:cs typeface="Times New Roman"/>
                      </a:endParaRPr>
                    </a:p>
                  </a:txBody>
                  <a:tcPr marL="68580" marR="68580" marT="0" marB="0" anchor="ctr"/>
                </a:tc>
              </a:tr>
              <a:tr h="1255332">
                <a:tc>
                  <a:txBody>
                    <a:bodyPr/>
                    <a:lstStyle/>
                    <a:p>
                      <a:pPr marL="0" marR="0" algn="ctr">
                        <a:lnSpc>
                          <a:spcPct val="150000"/>
                        </a:lnSpc>
                        <a:spcBef>
                          <a:spcPts val="0"/>
                        </a:spcBef>
                        <a:spcAft>
                          <a:spcPts val="0"/>
                        </a:spcAft>
                      </a:pPr>
                      <a:r>
                        <a:rPr lang="en-US" sz="1600">
                          <a:effectLst/>
                        </a:rPr>
                        <a:t>JSE</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-0.0055</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-2.74428</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3.45594</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0.09350</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0.35179</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32.18026</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-81.17</a:t>
                      </a:r>
                      <a:endParaRPr lang="en-US" sz="1600" dirty="0">
                        <a:solidFill>
                          <a:srgbClr val="000000"/>
                        </a:solidFill>
                        <a:effectLst/>
                        <a:latin typeface="Calibri"/>
                        <a:ea typeface="Calibri"/>
                        <a:cs typeface="Times New Roman"/>
                      </a:endParaRPr>
                    </a:p>
                  </a:txBody>
                  <a:tcPr marL="68580" marR="68580" marT="0" marB="0" anchor="ctr"/>
                </a:tc>
              </a:tr>
              <a:tr h="1255332">
                <a:tc>
                  <a:txBody>
                    <a:bodyPr/>
                    <a:lstStyle/>
                    <a:p>
                      <a:pPr marL="0" marR="0" algn="ctr">
                        <a:lnSpc>
                          <a:spcPct val="150000"/>
                        </a:lnSpc>
                        <a:spcBef>
                          <a:spcPts val="0"/>
                        </a:spcBef>
                        <a:spcAft>
                          <a:spcPts val="0"/>
                        </a:spcAft>
                      </a:pPr>
                      <a:r>
                        <a:rPr lang="en-US" sz="1600">
                          <a:effectLst/>
                        </a:rPr>
                        <a:t>TTSE</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0.000927</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-1.507199</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0.66052</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0.14517</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-1.40828</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20.20038</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-225.01</a:t>
                      </a:r>
                      <a:endParaRPr lang="en-US" sz="1600" dirty="0">
                        <a:solidFill>
                          <a:srgbClr val="000000"/>
                        </a:solidFill>
                        <a:effectLst/>
                        <a:latin typeface="Calibri"/>
                        <a:ea typeface="Calibri"/>
                        <a:cs typeface="Times New Roman"/>
                      </a:endParaRPr>
                    </a:p>
                  </a:txBody>
                  <a:tcPr marL="68580" marR="68580" marT="0" marB="0" anchor="ctr"/>
                </a:tc>
              </a:tr>
              <a:tr h="1255332">
                <a:tc>
                  <a:txBody>
                    <a:bodyPr/>
                    <a:lstStyle/>
                    <a:p>
                      <a:pPr marL="0" marR="0" algn="ctr">
                        <a:lnSpc>
                          <a:spcPct val="150000"/>
                        </a:lnSpc>
                        <a:spcBef>
                          <a:spcPts val="0"/>
                        </a:spcBef>
                        <a:spcAft>
                          <a:spcPts val="0"/>
                        </a:spcAft>
                      </a:pPr>
                      <a:r>
                        <a:rPr lang="en-US" sz="1600">
                          <a:effectLst/>
                        </a:rPr>
                        <a:t>NYSE</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-0.00745</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-4.44373</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5.00557</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0.84153</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-0.29779</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8.367126</a:t>
                      </a:r>
                      <a:endParaRPr lang="en-US" sz="1600">
                        <a:solidFill>
                          <a:srgbClr val="000000"/>
                        </a:solidFill>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-46.46</a:t>
                      </a:r>
                      <a:endParaRPr lang="en-US" sz="1600" dirty="0">
                        <a:solidFill>
                          <a:srgbClr val="000000"/>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2719387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Analysis</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822960" y="1100628"/>
                <a:ext cx="7520940" cy="3852372"/>
              </a:xfrm>
            </p:spPr>
            <p:txBody>
              <a:bodyPr>
                <a:normAutofit fontScale="32500" lnSpcReduction="20000"/>
              </a:bodyPr>
              <a:lstStyle/>
              <a:p>
                <a:r>
                  <a:rPr lang="en-US" sz="5800" b="1" dirty="0"/>
                  <a:t>Estimation of the </a:t>
                </a:r>
                <a:r>
                  <a:rPr lang="en-US" sz="5800" b="1" dirty="0" smtClean="0"/>
                  <a:t>GARCH</a:t>
                </a:r>
                <a:endParaRPr lang="en-US" sz="5800" dirty="0"/>
              </a:p>
              <a:p>
                <a:endParaRPr lang="en-US" sz="5800" dirty="0" smtClean="0"/>
              </a:p>
              <a:p>
                <a:r>
                  <a:rPr lang="en-US" sz="5800" dirty="0" smtClean="0"/>
                  <a:t>The </a:t>
                </a:r>
                <a:r>
                  <a:rPr lang="en-US" sz="5800" dirty="0"/>
                  <a:t>intercepts (</a:t>
                </a:r>
                <a14:m>
                  <m:oMath xmlns:m="http://schemas.openxmlformats.org/officeDocument/2006/math">
                    <m:sSub>
                      <m:sSubPr>
                        <m:ctrlPr>
                          <a:rPr lang="en-US" sz="5800" i="1">
                            <a:latin typeface="Cambria Math"/>
                          </a:rPr>
                        </m:ctrlPr>
                      </m:sSubPr>
                      <m:e>
                        <m:r>
                          <a:rPr lang="en-US" sz="5800" i="1">
                            <a:latin typeface="Cambria Math"/>
                          </a:rPr>
                          <m:t>𝑐</m:t>
                        </m:r>
                      </m:e>
                      <m:sub>
                        <m:r>
                          <a:rPr lang="en-US" sz="5800" i="1">
                            <a:latin typeface="Cambria Math"/>
                          </a:rPr>
                          <m:t>0</m:t>
                        </m:r>
                      </m:sub>
                    </m:sSub>
                  </m:oMath>
                </a14:m>
                <a:r>
                  <a:rPr lang="en-US" sz="5800" dirty="0"/>
                  <a:t>) and mean coefficients (</a:t>
                </a:r>
                <a14:m>
                  <m:oMath xmlns:m="http://schemas.openxmlformats.org/officeDocument/2006/math">
                    <m:sSub>
                      <m:sSubPr>
                        <m:ctrlPr>
                          <a:rPr lang="en-US" sz="5800" i="1">
                            <a:latin typeface="Cambria Math"/>
                          </a:rPr>
                        </m:ctrlPr>
                      </m:sSubPr>
                      <m:e>
                        <m:r>
                          <a:rPr lang="en-US" sz="5800" i="1">
                            <a:latin typeface="Cambria Math"/>
                          </a:rPr>
                          <m:t>𝑐</m:t>
                        </m:r>
                      </m:e>
                      <m:sub>
                        <m:r>
                          <a:rPr lang="en-US" sz="5800" i="1">
                            <a:latin typeface="Cambria Math"/>
                          </a:rPr>
                          <m:t>1</m:t>
                        </m:r>
                      </m:sub>
                    </m:sSub>
                  </m:oMath>
                </a14:m>
                <a:r>
                  <a:rPr lang="en-US" sz="5800" dirty="0"/>
                  <a:t>) for the markets are all relatively close to zero. </a:t>
                </a:r>
                <a:endParaRPr lang="en-US" sz="5800" dirty="0" smtClean="0"/>
              </a:p>
              <a:p>
                <a:pPr lvl="1"/>
                <a:r>
                  <a:rPr lang="en-US" sz="5800" dirty="0" smtClean="0"/>
                  <a:t>Two </a:t>
                </a:r>
                <a:r>
                  <a:rPr lang="en-US" sz="5800" dirty="0"/>
                  <a:t>out of the four had negative intercepts (the BSE and the NYSE</a:t>
                </a:r>
                <a:r>
                  <a:rPr lang="en-US" sz="5800" dirty="0" smtClean="0"/>
                  <a:t>). </a:t>
                </a:r>
              </a:p>
              <a:p>
                <a:pPr lvl="1"/>
                <a:r>
                  <a:rPr lang="en-US" sz="5800" dirty="0" smtClean="0"/>
                  <a:t>Only </a:t>
                </a:r>
                <a:r>
                  <a:rPr lang="en-US" sz="5800" dirty="0"/>
                  <a:t>the NYSE possessed a negative mean coefficient over the sample period. </a:t>
                </a:r>
                <a:endParaRPr lang="en-US" sz="5800" dirty="0" smtClean="0"/>
              </a:p>
              <a:p>
                <a:r>
                  <a:rPr lang="en-US" sz="5800" dirty="0" smtClean="0"/>
                  <a:t>The </a:t>
                </a:r>
                <a:r>
                  <a:rPr lang="en-US" sz="5800" dirty="0"/>
                  <a:t>GARCH coefficient (ω) for the BSE was the largest by a fairly substantial </a:t>
                </a:r>
                <a:r>
                  <a:rPr lang="en-US" sz="5800" dirty="0" smtClean="0"/>
                  <a:t>margin. </a:t>
                </a:r>
              </a:p>
              <a:p>
                <a:pPr lvl="1"/>
                <a:r>
                  <a:rPr lang="en-US" sz="5800" dirty="0" smtClean="0"/>
                  <a:t>The </a:t>
                </a:r>
                <a:r>
                  <a:rPr lang="en-US" sz="5800" dirty="0"/>
                  <a:t>remainder of the markets had relatively small GARCH coefficients.  </a:t>
                </a:r>
                <a:endParaRPr lang="en-US" sz="5800" dirty="0" smtClean="0"/>
              </a:p>
              <a:p>
                <a:r>
                  <a:rPr lang="en-US" sz="5800" dirty="0" smtClean="0"/>
                  <a:t>The </a:t>
                </a:r>
                <a:r>
                  <a:rPr lang="en-US" sz="5800" dirty="0"/>
                  <a:t>coefficient for α of the BSE is further evidence that there is very little volatility within this market. </a:t>
                </a:r>
                <a:endParaRPr lang="en-US" sz="5800"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22960" y="1100628"/>
                <a:ext cx="7520940" cy="3852372"/>
              </a:xfrm>
              <a:blipFill rotWithShape="1">
                <a:blip r:embed="rId2" cstate="print"/>
                <a:stretch>
                  <a:fillRect l="-729" t="-2373" r="-2755"/>
                </a:stretch>
              </a:blipFill>
            </p:spPr>
            <p:txBody>
              <a:bodyPr/>
              <a:lstStyle/>
              <a:p>
                <a:r>
                  <a:rPr lang="en-US">
                    <a:noFill/>
                  </a:rPr>
                  <a:t> </a:t>
                </a:r>
              </a:p>
            </p:txBody>
          </p:sp>
        </mc:Fallback>
      </mc:AlternateContent>
    </p:spTree>
    <p:extLst>
      <p:ext uri="{BB962C8B-B14F-4D97-AF65-F5344CB8AC3E}">
        <p14:creationId xmlns:p14="http://schemas.microsoft.com/office/powerpoint/2010/main" xmlns="" val="855569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Analysis</a:t>
            </a:r>
            <a:endParaRPr lang="en-US" dirty="0"/>
          </a:p>
        </p:txBody>
      </p:sp>
      <p:sp>
        <p:nvSpPr>
          <p:cNvPr id="3" name="Content Placeholder 2"/>
          <p:cNvSpPr>
            <a:spLocks noGrp="1"/>
          </p:cNvSpPr>
          <p:nvPr>
            <p:ph idx="1"/>
          </p:nvPr>
        </p:nvSpPr>
        <p:spPr>
          <a:xfrm>
            <a:off x="822960" y="1100628"/>
            <a:ext cx="7520940" cy="4004772"/>
          </a:xfrm>
        </p:spPr>
        <p:txBody>
          <a:bodyPr>
            <a:normAutofit lnSpcReduction="10000"/>
          </a:bodyPr>
          <a:lstStyle/>
          <a:p>
            <a:r>
              <a:rPr lang="en-US" sz="2200" dirty="0" smtClean="0"/>
              <a:t>The β coefficient in the AR (1) – GJR (1, 1) model for the BSE (0.4852) was much lower in value less than its three counterparts (0.9347, 0.9285 and 0.9264) and it should be noted that the β for these remaining three was relatively similar to each other. </a:t>
            </a:r>
          </a:p>
          <a:p>
            <a:r>
              <a:rPr lang="en-US" sz="2200" dirty="0" smtClean="0"/>
              <a:t>The degrees of freedom parameter υ was equal to two for all the markets except the NYSE, where it was close to eight (7.9466). </a:t>
            </a:r>
          </a:p>
          <a:p>
            <a:r>
              <a:rPr lang="en-US" sz="2200" dirty="0" smtClean="0"/>
              <a:t>The parameter for asymmetry or skewness (λ) for the BSE and the NYSE showed negative skewness in the returns over the time period while the asymmetry parameter for the TTSE (0.1071) was much larger  than for the JSE (0.0043).</a:t>
            </a:r>
            <a:r>
              <a:rPr lang="en-US" sz="2200" dirty="0" smtClean="0">
                <a:effectLst/>
              </a:rPr>
              <a:t> </a:t>
            </a:r>
            <a:endParaRPr lang="en-US" dirty="0"/>
          </a:p>
        </p:txBody>
      </p:sp>
    </p:spTree>
    <p:extLst>
      <p:ext uri="{BB962C8B-B14F-4D97-AF65-F5344CB8AC3E}">
        <p14:creationId xmlns:p14="http://schemas.microsoft.com/office/powerpoint/2010/main" xmlns="" val="2719582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Analysis</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Autofit/>
              </a:bodyPr>
              <a:lstStyle/>
              <a:p>
                <a:r>
                  <a:rPr lang="en-US" sz="2100" dirty="0" smtClean="0"/>
                  <a:t>Estimation of the Copula</a:t>
                </a:r>
              </a:p>
              <a:p>
                <a:pPr lvl="1"/>
                <a:r>
                  <a:rPr lang="en-US" sz="2100" b="1" dirty="0"/>
                  <a:t>Firstly, no results are available from the Symmetrized Joe Copula vine. </a:t>
                </a:r>
                <a:endParaRPr lang="en-US" sz="2100" b="1" dirty="0" smtClean="0"/>
              </a:p>
              <a:p>
                <a:pPr lvl="1"/>
                <a:r>
                  <a:rPr lang="en-US" sz="2100" b="1" dirty="0" smtClean="0"/>
                  <a:t>The </a:t>
                </a:r>
                <a:r>
                  <a:rPr lang="en-US" sz="2100" b="1" dirty="0"/>
                  <a:t>estimated parameters for the remaining two Copula vines suggest very little dependence among the four </a:t>
                </a:r>
                <a:r>
                  <a:rPr lang="en-US" sz="2100" b="1" dirty="0" smtClean="0"/>
                  <a:t>markets (Table 5). </a:t>
                </a:r>
              </a:p>
              <a:p>
                <a:pPr lvl="1"/>
                <a:r>
                  <a:rPr lang="en-US" sz="2100" b="1" dirty="0" smtClean="0"/>
                  <a:t>There </a:t>
                </a:r>
                <a:r>
                  <a:rPr lang="en-US" sz="2100" b="1" dirty="0"/>
                  <a:t>also seems to be little difference in the estimated parameters for the Clayton and the t methods under the Canonical and the d-vines. </a:t>
                </a:r>
                <a:endParaRPr lang="en-US" sz="2100" b="1" dirty="0" smtClean="0"/>
              </a:p>
              <a:p>
                <a:pPr lvl="1"/>
                <a:r>
                  <a:rPr lang="en-US" sz="2100" b="1" dirty="0" smtClean="0"/>
                  <a:t>The </a:t>
                </a:r>
                <a:r>
                  <a:rPr lang="en-US" sz="2100" b="1" dirty="0"/>
                  <a:t>only glaring differences can be seen in the parameters for</a:t>
                </a:r>
                <a14:m>
                  <m:oMath xmlns:m="http://schemas.openxmlformats.org/officeDocument/2006/math">
                    <m:r>
                      <a:rPr lang="en-US" sz="2100" b="1" i="1">
                        <a:latin typeface="Cambria Math"/>
                      </a:rPr>
                      <m:t> </m:t>
                    </m:r>
                    <m:sSub>
                      <m:sSubPr>
                        <m:ctrlPr>
                          <a:rPr lang="en-US" sz="2100" b="1" i="1">
                            <a:latin typeface="Cambria Math"/>
                          </a:rPr>
                        </m:ctrlPr>
                      </m:sSubPr>
                      <m:e>
                        <m:r>
                          <a:rPr lang="en-US" sz="2100" b="1" i="1">
                            <a:latin typeface="Cambria Math"/>
                          </a:rPr>
                          <m:t>𝒂</m:t>
                        </m:r>
                      </m:e>
                      <m:sub>
                        <m:r>
                          <a:rPr lang="en-US" sz="2100" b="1" i="1">
                            <a:latin typeface="Cambria Math"/>
                          </a:rPr>
                          <m:t>𝒕𝒕𝒔𝒆</m:t>
                        </m:r>
                        <m:r>
                          <a:rPr lang="en-US" sz="2100" b="1" i="1">
                            <a:latin typeface="Cambria Math"/>
                          </a:rPr>
                          <m:t>/</m:t>
                        </m:r>
                        <m:r>
                          <a:rPr lang="en-US" sz="2100" b="1" i="1">
                            <a:latin typeface="Cambria Math"/>
                          </a:rPr>
                          <m:t>𝒏𝒚𝒔𝒆</m:t>
                        </m:r>
                      </m:sub>
                    </m:sSub>
                  </m:oMath>
                </a14:m>
                <a:r>
                  <a:rPr lang="en-US" sz="2100" b="1" dirty="0"/>
                  <a:t>, </a:t>
                </a:r>
                <a14:m>
                  <m:oMath xmlns:m="http://schemas.openxmlformats.org/officeDocument/2006/math">
                    <m:sSub>
                      <m:sSubPr>
                        <m:ctrlPr>
                          <a:rPr lang="en-US" sz="2100" b="1" i="1">
                            <a:latin typeface="Cambria Math"/>
                          </a:rPr>
                        </m:ctrlPr>
                      </m:sSubPr>
                      <m:e>
                        <m:r>
                          <a:rPr lang="en-US" sz="2100" b="1" i="1">
                            <a:latin typeface="Cambria Math"/>
                          </a:rPr>
                          <m:t>𝒂</m:t>
                        </m:r>
                      </m:e>
                      <m:sub>
                        <m:r>
                          <a:rPr lang="en-US" sz="2100" b="1" i="1">
                            <a:latin typeface="Cambria Math"/>
                          </a:rPr>
                          <m:t>𝒃𝒔𝒆</m:t>
                        </m:r>
                        <m:r>
                          <a:rPr lang="en-US" sz="2100" b="1" i="1">
                            <a:latin typeface="Cambria Math"/>
                          </a:rPr>
                          <m:t>/</m:t>
                        </m:r>
                        <m:r>
                          <a:rPr lang="en-US" sz="2100" b="1" i="1">
                            <a:latin typeface="Cambria Math"/>
                          </a:rPr>
                          <m:t>𝒕𝒕𝒔𝒆</m:t>
                        </m:r>
                        <m:r>
                          <a:rPr lang="en-US" sz="2100" b="1" i="1">
                            <a:latin typeface="Cambria Math"/>
                          </a:rPr>
                          <m:t>|</m:t>
                        </m:r>
                        <m:r>
                          <a:rPr lang="en-US" sz="2100" b="1" i="1">
                            <a:latin typeface="Cambria Math"/>
                          </a:rPr>
                          <m:t>𝒋𝒔𝒆</m:t>
                        </m:r>
                      </m:sub>
                    </m:sSub>
                    <m:r>
                      <a:rPr lang="en-US" sz="2100" b="1" i="1">
                        <a:latin typeface="Cambria Math"/>
                      </a:rPr>
                      <m:t> </m:t>
                    </m:r>
                  </m:oMath>
                </a14:m>
                <a:r>
                  <a:rPr lang="en-US" sz="2100" b="1" dirty="0"/>
                  <a:t>and</a:t>
                </a:r>
                <a14:m>
                  <m:oMath xmlns:m="http://schemas.openxmlformats.org/officeDocument/2006/math">
                    <m:sSub>
                      <m:sSubPr>
                        <m:ctrlPr>
                          <a:rPr lang="en-US" sz="2100" b="1" i="1">
                            <a:latin typeface="Cambria Math"/>
                          </a:rPr>
                        </m:ctrlPr>
                      </m:sSubPr>
                      <m:e>
                        <m:r>
                          <a:rPr lang="en-US" sz="2100" b="1" i="1">
                            <a:latin typeface="Cambria Math"/>
                          </a:rPr>
                          <m:t> </m:t>
                        </m:r>
                        <m:r>
                          <a:rPr lang="en-US" sz="2100" b="1" i="1">
                            <a:latin typeface="Cambria Math"/>
                          </a:rPr>
                          <m:t>𝒂</m:t>
                        </m:r>
                      </m:e>
                      <m:sub>
                        <m:r>
                          <a:rPr lang="en-US" sz="2100" b="1" i="1">
                            <a:latin typeface="Cambria Math"/>
                          </a:rPr>
                          <m:t>𝒃𝒔𝒆</m:t>
                        </m:r>
                        <m:r>
                          <a:rPr lang="en-US" sz="2100" b="1" i="1">
                            <a:latin typeface="Cambria Math"/>
                          </a:rPr>
                          <m:t>/</m:t>
                        </m:r>
                        <m:r>
                          <a:rPr lang="en-US" sz="2100" b="1" i="1">
                            <a:latin typeface="Cambria Math"/>
                          </a:rPr>
                          <m:t>𝒏𝒚𝒔𝒆</m:t>
                        </m:r>
                        <m:r>
                          <a:rPr lang="en-US" sz="2100" b="1" i="1">
                            <a:latin typeface="Cambria Math"/>
                          </a:rPr>
                          <m:t>|</m:t>
                        </m:r>
                        <m:r>
                          <a:rPr lang="en-US" sz="2100" b="1" i="1">
                            <a:latin typeface="Cambria Math"/>
                          </a:rPr>
                          <m:t>𝒋𝒔𝒆</m:t>
                        </m:r>
                        <m:r>
                          <a:rPr lang="en-US" sz="2100" b="1" i="1">
                            <a:latin typeface="Cambria Math"/>
                          </a:rPr>
                          <m:t>/</m:t>
                        </m:r>
                        <m:r>
                          <a:rPr lang="en-US" sz="2100" b="1" i="1">
                            <a:latin typeface="Cambria Math"/>
                          </a:rPr>
                          <m:t>𝒕𝒕𝒔𝒆</m:t>
                        </m:r>
                      </m:sub>
                    </m:sSub>
                  </m:oMath>
                </a14:m>
                <a:r>
                  <a:rPr lang="en-US" sz="2100" b="1" dirty="0"/>
                  <a:t>. </a:t>
                </a:r>
                <a:endParaRPr lang="en-US" sz="2100" b="1"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891" t="-1022" b="-8518"/>
                </a:stretch>
              </a:blipFill>
            </p:spPr>
            <p:txBody>
              <a:bodyPr/>
              <a:lstStyle/>
              <a:p>
                <a:r>
                  <a:rPr lang="en-US">
                    <a:noFill/>
                  </a:rPr>
                  <a:t> </a:t>
                </a:r>
              </a:p>
            </p:txBody>
          </p:sp>
        </mc:Fallback>
      </mc:AlternateContent>
    </p:spTree>
    <p:extLst>
      <p:ext uri="{BB962C8B-B14F-4D97-AF65-F5344CB8AC3E}">
        <p14:creationId xmlns:p14="http://schemas.microsoft.com/office/powerpoint/2010/main" xmlns="" val="1160433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Analysis</a:t>
            </a:r>
            <a:endParaRPr lang="en-US" dirty="0"/>
          </a:p>
        </p:txBody>
      </p:sp>
      <p:sp>
        <p:nvSpPr>
          <p:cNvPr id="3" name="Content Placeholder 2"/>
          <p:cNvSpPr>
            <a:spLocks noGrp="1"/>
          </p:cNvSpPr>
          <p:nvPr>
            <p:ph idx="1"/>
          </p:nvPr>
        </p:nvSpPr>
        <p:spPr/>
        <p:txBody>
          <a:bodyPr>
            <a:normAutofit fontScale="25000" lnSpcReduction="20000"/>
          </a:bodyPr>
          <a:lstStyle/>
          <a:p>
            <a:r>
              <a:rPr lang="en-US" sz="8800" dirty="0"/>
              <a:t>The lack of a dependence structure is especially evident upon closer examination of the structures involving the NYSE.  </a:t>
            </a:r>
            <a:endParaRPr lang="en-US" sz="8800" dirty="0" smtClean="0"/>
          </a:p>
          <a:p>
            <a:r>
              <a:rPr lang="en-US" sz="8800" dirty="0" smtClean="0"/>
              <a:t>This </a:t>
            </a:r>
            <a:r>
              <a:rPr lang="en-US" sz="8800" dirty="0"/>
              <a:t>could provide some understanding as to why there seems to be relatively minimal fallout for the CARICOM stock markets resulting from the sub-prime mortgage crisis, which precipitated the global recession. </a:t>
            </a:r>
            <a:endParaRPr lang="en-US" sz="8800" dirty="0" smtClean="0"/>
          </a:p>
          <a:p>
            <a:r>
              <a:rPr lang="en-US" sz="8800" dirty="0" smtClean="0"/>
              <a:t>CARICOM </a:t>
            </a:r>
            <a:r>
              <a:rPr lang="en-US" sz="8800" dirty="0"/>
              <a:t>stock markets are sufficiently underdeveloped that they represent unattractive investment vehicles due to rigid market illiquidity. </a:t>
            </a:r>
            <a:endParaRPr lang="en-US" sz="8800" dirty="0" smtClean="0"/>
          </a:p>
          <a:p>
            <a:r>
              <a:rPr lang="en-US" sz="8800" dirty="0" smtClean="0"/>
              <a:t>Log </a:t>
            </a:r>
            <a:r>
              <a:rPr lang="en-US" sz="8800" dirty="0"/>
              <a:t>Likelihood value suggests that the t-distribution d-vine method most effectively explains the relationships existing between the CARICOM stock markets and the NYSE. </a:t>
            </a:r>
            <a:endParaRPr lang="en-US" sz="8800" dirty="0" smtClean="0"/>
          </a:p>
          <a:p>
            <a:r>
              <a:rPr lang="en-US" sz="8800" dirty="0" smtClean="0"/>
              <a:t>However</a:t>
            </a:r>
            <a:r>
              <a:rPr lang="en-US" sz="8800" dirty="0"/>
              <a:t>, the Clayton d-vine appears to best explain these relationships based on </a:t>
            </a:r>
            <a:r>
              <a:rPr lang="en-US" sz="8800" dirty="0" err="1"/>
              <a:t>Akaike’s</a:t>
            </a:r>
            <a:r>
              <a:rPr lang="en-US" sz="8800" dirty="0"/>
              <a:t> Information Criterion as well as the Bayesian Information Criterion.  </a:t>
            </a:r>
          </a:p>
          <a:p>
            <a:endParaRPr lang="en-US" dirty="0"/>
          </a:p>
        </p:txBody>
      </p:sp>
    </p:spTree>
    <p:extLst>
      <p:ext uri="{BB962C8B-B14F-4D97-AF65-F5344CB8AC3E}">
        <p14:creationId xmlns:p14="http://schemas.microsoft.com/office/powerpoint/2010/main" xmlns="" val="3323088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Analysis</a:t>
            </a:r>
            <a:endParaRPr lang="en-US" dirty="0"/>
          </a:p>
        </p:txBody>
      </p:sp>
      <p:sp>
        <p:nvSpPr>
          <p:cNvPr id="3" name="Content Placeholder 2"/>
          <p:cNvSpPr>
            <a:spLocks noGrp="1"/>
          </p:cNvSpPr>
          <p:nvPr>
            <p:ph idx="1"/>
          </p:nvPr>
        </p:nvSpPr>
        <p:spPr/>
        <p:txBody>
          <a:bodyPr>
            <a:noAutofit/>
          </a:bodyPr>
          <a:lstStyle/>
          <a:p>
            <a:r>
              <a:rPr lang="en-US" sz="1800" dirty="0" smtClean="0"/>
              <a:t>The bivariate copulas, especially the </a:t>
            </a:r>
            <a:r>
              <a:rPr lang="en-US" sz="1800" dirty="0" err="1" smtClean="0"/>
              <a:t>tDCC</a:t>
            </a:r>
            <a:r>
              <a:rPr lang="en-US" sz="1800" dirty="0" smtClean="0"/>
              <a:t> method, seem to display a substantial degree of dependence among the respective market pairs. </a:t>
            </a:r>
          </a:p>
          <a:p>
            <a:r>
              <a:rPr lang="en-US" sz="1800" dirty="0" smtClean="0"/>
              <a:t>The CARICOM stock markets exhibit substantial dependence structures with each other. </a:t>
            </a:r>
          </a:p>
          <a:p>
            <a:r>
              <a:rPr lang="en-US" sz="1800" dirty="0" smtClean="0"/>
              <a:t>The BSE-NYSE dependence structure is considerably lower than the other two CARICOM markets (as evidenced by the β indicator in the </a:t>
            </a:r>
            <a:r>
              <a:rPr lang="en-US" sz="1800" dirty="0" err="1" smtClean="0"/>
              <a:t>tDCC</a:t>
            </a:r>
            <a:r>
              <a:rPr lang="en-US" sz="1800" dirty="0" smtClean="0"/>
              <a:t> and the GDCC methods). </a:t>
            </a:r>
          </a:p>
          <a:p>
            <a:r>
              <a:rPr lang="en-US" sz="1800" dirty="0" smtClean="0"/>
              <a:t>The TTSE-NYSE relationship is the most significant among the three bivariate copulas involving the NYSE. </a:t>
            </a:r>
          </a:p>
          <a:p>
            <a:r>
              <a:rPr lang="en-US" sz="1800" dirty="0" smtClean="0"/>
              <a:t>β indicator for the JSE/TTSE (approximately 0.98 under both the </a:t>
            </a:r>
            <a:r>
              <a:rPr lang="en-US" sz="1800" dirty="0" err="1" smtClean="0"/>
              <a:t>tDCC</a:t>
            </a:r>
            <a:r>
              <a:rPr lang="en-US" sz="1800" dirty="0" smtClean="0"/>
              <a:t> and the GDCC methods) suggests a significant dependence between the JSE and the TTSE. </a:t>
            </a:r>
          </a:p>
          <a:p>
            <a:r>
              <a:rPr lang="en-US" sz="1800" dirty="0" smtClean="0"/>
              <a:t>The JSE and the TTSE are highly integrated with each other (with both markets possibly close to being fully integrated with each other), which has resulted in significant co-movement of prices for their listed securities. </a:t>
            </a:r>
          </a:p>
        </p:txBody>
      </p:sp>
    </p:spTree>
    <p:extLst>
      <p:ext uri="{BB962C8B-B14F-4D97-AF65-F5344CB8AC3E}">
        <p14:creationId xmlns:p14="http://schemas.microsoft.com/office/powerpoint/2010/main" xmlns="" val="7542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Presentation</a:t>
            </a:r>
            <a:endParaRPr lang="en-US" dirty="0"/>
          </a:p>
        </p:txBody>
      </p:sp>
      <p:sp>
        <p:nvSpPr>
          <p:cNvPr id="3" name="Content Placeholder 2"/>
          <p:cNvSpPr>
            <a:spLocks noGrp="1"/>
          </p:cNvSpPr>
          <p:nvPr>
            <p:ph idx="1"/>
          </p:nvPr>
        </p:nvSpPr>
        <p:spPr/>
        <p:txBody>
          <a:bodyPr>
            <a:normAutofit/>
          </a:bodyPr>
          <a:lstStyle/>
          <a:p>
            <a:r>
              <a:rPr lang="en-US" sz="2800" dirty="0" smtClean="0"/>
              <a:t>Introduction</a:t>
            </a:r>
          </a:p>
          <a:p>
            <a:r>
              <a:rPr lang="en-US" sz="2800" dirty="0" smtClean="0"/>
              <a:t>Methodology and Data</a:t>
            </a:r>
          </a:p>
          <a:p>
            <a:r>
              <a:rPr lang="en-US" sz="2800" dirty="0" smtClean="0"/>
              <a:t>Empirical Analysis</a:t>
            </a:r>
          </a:p>
          <a:p>
            <a:pPr lvl="1"/>
            <a:r>
              <a:rPr lang="en-US" sz="2800" dirty="0" smtClean="0"/>
              <a:t>Preliminary</a:t>
            </a:r>
          </a:p>
          <a:p>
            <a:pPr lvl="1"/>
            <a:r>
              <a:rPr lang="en-US" sz="2800" dirty="0" smtClean="0"/>
              <a:t>Estimation of GARCH</a:t>
            </a:r>
          </a:p>
          <a:p>
            <a:pPr lvl="1"/>
            <a:r>
              <a:rPr lang="en-US" sz="2800" dirty="0" smtClean="0"/>
              <a:t>Estimation of Copula</a:t>
            </a:r>
          </a:p>
          <a:p>
            <a:r>
              <a:rPr lang="en-US" sz="2800" dirty="0" smtClean="0"/>
              <a:t>Conclusions</a:t>
            </a:r>
            <a:endParaRPr lang="en-US" sz="2800" dirty="0"/>
          </a:p>
        </p:txBody>
      </p:sp>
    </p:spTree>
    <p:extLst>
      <p:ext uri="{BB962C8B-B14F-4D97-AF65-F5344CB8AC3E}">
        <p14:creationId xmlns:p14="http://schemas.microsoft.com/office/powerpoint/2010/main" xmlns="" val="2217464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Analysis</a:t>
            </a:r>
            <a:endParaRPr lang="en-US" dirty="0"/>
          </a:p>
        </p:txBody>
      </p:sp>
      <p:sp>
        <p:nvSpPr>
          <p:cNvPr id="3" name="Content Placeholder 2"/>
          <p:cNvSpPr>
            <a:spLocks noGrp="1"/>
          </p:cNvSpPr>
          <p:nvPr>
            <p:ph idx="1"/>
          </p:nvPr>
        </p:nvSpPr>
        <p:spPr/>
        <p:txBody>
          <a:bodyPr>
            <a:normAutofit fontScale="62500" lnSpcReduction="20000"/>
          </a:bodyPr>
          <a:lstStyle/>
          <a:p>
            <a:r>
              <a:rPr lang="en-US" sz="3600" dirty="0" smtClean="0"/>
              <a:t>The BSE and the JSE (0.85 under the </a:t>
            </a:r>
            <a:r>
              <a:rPr lang="en-US" sz="3600" dirty="0" err="1" smtClean="0"/>
              <a:t>tDCC</a:t>
            </a:r>
            <a:r>
              <a:rPr lang="en-US" sz="3600" dirty="0" smtClean="0"/>
              <a:t> and 0.84 under the GDCC). </a:t>
            </a:r>
          </a:p>
          <a:p>
            <a:r>
              <a:rPr lang="en-US" sz="3600" dirty="0" smtClean="0"/>
              <a:t>There is some amount of integration between the BSE and the JSE. </a:t>
            </a:r>
          </a:p>
          <a:p>
            <a:r>
              <a:rPr lang="en-US" sz="3600" dirty="0" smtClean="0"/>
              <a:t>Based on the Log Likelihood criterion, the Gaussian Dynamic Conditional Correlation model appears to be the best fit for all except the TTSE/NYSE relationship, which appears to be best explained by the Student’s t copula (</a:t>
            </a:r>
            <a:r>
              <a:rPr lang="en-US" sz="3600" dirty="0" err="1" smtClean="0"/>
              <a:t>tDCC</a:t>
            </a:r>
            <a:r>
              <a:rPr lang="en-US" sz="3600" dirty="0" smtClean="0"/>
              <a:t> model). </a:t>
            </a:r>
          </a:p>
          <a:p>
            <a:r>
              <a:rPr lang="en-US" sz="3600" dirty="0"/>
              <a:t>T</a:t>
            </a:r>
            <a:r>
              <a:rPr lang="en-US" sz="3600" dirty="0" smtClean="0"/>
              <a:t>he </a:t>
            </a:r>
            <a:r>
              <a:rPr lang="en-US" sz="3600" dirty="0" err="1" smtClean="0"/>
              <a:t>tDCC</a:t>
            </a:r>
            <a:r>
              <a:rPr lang="en-US" sz="3600" dirty="0" smtClean="0"/>
              <a:t> model seems to be the best fit under the </a:t>
            </a:r>
            <a:r>
              <a:rPr lang="en-US" sz="3600" dirty="0" err="1" smtClean="0"/>
              <a:t>Akaike’s</a:t>
            </a:r>
            <a:r>
              <a:rPr lang="en-US" sz="3600" dirty="0" smtClean="0"/>
              <a:t> and the Bayesian Criteria.</a:t>
            </a:r>
          </a:p>
          <a:p>
            <a:endParaRPr lang="en-US" dirty="0"/>
          </a:p>
        </p:txBody>
      </p:sp>
    </p:spTree>
    <p:extLst>
      <p:ext uri="{BB962C8B-B14F-4D97-AF65-F5344CB8AC3E}">
        <p14:creationId xmlns:p14="http://schemas.microsoft.com/office/powerpoint/2010/main" xmlns="" val="407895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Analysis</a:t>
            </a:r>
            <a:endParaRPr lang="en-US" dirty="0"/>
          </a:p>
        </p:txBody>
      </p:sp>
      <mc:AlternateContent xmlns:mc="http://schemas.openxmlformats.org/markup-compatibility/2006">
        <mc:Choice xmlns:a14="http://schemas.microsoft.com/office/drawing/2010/main" xmlns="" Requires="a14">
          <p:sp>
            <p:nvSpPr>
              <p:cNvPr id="5" name="Content Placeholder 4"/>
              <p:cNvSpPr>
                <a:spLocks noGrp="1"/>
              </p:cNvSpPr>
              <p:nvPr>
                <p:ph idx="1"/>
              </p:nvPr>
            </p:nvSpPr>
            <p:spPr/>
            <p:txBody>
              <a:bodyPr>
                <a:normAutofit fontScale="92500" lnSpcReduction="10000"/>
              </a:bodyPr>
              <a:lstStyle/>
              <a:p>
                <a:r>
                  <a:rPr lang="en-US" sz="2200" dirty="0" smtClean="0"/>
                  <a:t>Time </a:t>
                </a:r>
                <a:r>
                  <a:rPr lang="en-US" sz="2200" dirty="0"/>
                  <a:t>varying Clayton (</a:t>
                </a:r>
                <a:r>
                  <a:rPr lang="en-US" sz="2200" dirty="0" err="1"/>
                  <a:t>tvC</a:t>
                </a:r>
                <a:r>
                  <a:rPr lang="en-US" sz="2200" dirty="0"/>
                  <a:t>) Copulas show relatively similar β parameters for the three corresponding pairs for the CARICOM stock markets (all within the 4.62 – 4.63 </a:t>
                </a:r>
                <a:r>
                  <a:rPr lang="en-US" sz="2200" dirty="0" smtClean="0"/>
                  <a:t>range) </a:t>
                </a:r>
                <a:r>
                  <a:rPr lang="en-US" sz="2200" dirty="0"/>
                  <a:t>which could mean dependence among the markets. </a:t>
                </a:r>
                <a:endParaRPr lang="en-US" sz="2200" dirty="0" smtClean="0"/>
              </a:p>
              <a:p>
                <a:r>
                  <a:rPr lang="en-US" sz="2200" dirty="0" smtClean="0"/>
                  <a:t>The </a:t>
                </a:r>
                <a:r>
                  <a:rPr lang="en-US" sz="2200" dirty="0"/>
                  <a:t>result for the static SJC (SJC) copula show little difference between the upper and lower tails as evidenced by its </a:t>
                </a:r>
                <a14:m>
                  <m:oMath xmlns:m="http://schemas.openxmlformats.org/officeDocument/2006/math">
                    <m:sSup>
                      <m:sSupPr>
                        <m:ctrlPr>
                          <a:rPr lang="en-US" sz="2200" i="1">
                            <a:latin typeface="Cambria Math"/>
                          </a:rPr>
                        </m:ctrlPr>
                      </m:sSupPr>
                      <m:e>
                        <m:r>
                          <a:rPr lang="en-US" sz="2200" i="1">
                            <a:latin typeface="Cambria Math"/>
                          </a:rPr>
                          <m:t>𝑇</m:t>
                        </m:r>
                      </m:e>
                      <m:sup>
                        <m:r>
                          <a:rPr lang="en-US" sz="2200" i="1">
                            <a:latin typeface="Cambria Math"/>
                          </a:rPr>
                          <m:t>𝑈</m:t>
                        </m:r>
                      </m:sup>
                    </m:sSup>
                    <m:r>
                      <a:rPr lang="en-US" sz="2200" i="1">
                        <a:latin typeface="Cambria Math"/>
                      </a:rPr>
                      <m:t>−</m:t>
                    </m:r>
                    <m:sSup>
                      <m:sSupPr>
                        <m:ctrlPr>
                          <a:rPr lang="en-US" sz="2200" i="1">
                            <a:latin typeface="Cambria Math"/>
                          </a:rPr>
                        </m:ctrlPr>
                      </m:sSupPr>
                      <m:e>
                        <m:r>
                          <a:rPr lang="en-US" sz="2200" i="1">
                            <a:latin typeface="Cambria Math"/>
                          </a:rPr>
                          <m:t>𝑇</m:t>
                        </m:r>
                      </m:e>
                      <m:sup>
                        <m:r>
                          <a:rPr lang="en-US" sz="2200" i="1">
                            <a:latin typeface="Cambria Math"/>
                          </a:rPr>
                          <m:t>𝐿</m:t>
                        </m:r>
                      </m:sup>
                    </m:sSup>
                  </m:oMath>
                </a14:m>
                <a:r>
                  <a:rPr lang="en-US" sz="2200" dirty="0"/>
                  <a:t> parameter. </a:t>
                </a:r>
                <a:endParaRPr lang="en-US" sz="2200" dirty="0" smtClean="0"/>
              </a:p>
              <a:p>
                <a:r>
                  <a:rPr lang="en-US" sz="2200" dirty="0" smtClean="0"/>
                  <a:t>The </a:t>
                </a:r>
                <a:r>
                  <a:rPr lang="en-US" sz="2200" dirty="0"/>
                  <a:t>time varying SJC (</a:t>
                </a:r>
                <a:r>
                  <a:rPr lang="en-US" sz="2200" dirty="0" err="1"/>
                  <a:t>tvSJC</a:t>
                </a:r>
                <a:r>
                  <a:rPr lang="en-US" sz="2200" dirty="0"/>
                  <a:t>) copula shows a significant difference in the β parameters for the lower and upper tails for the BSE/JSE relationship (0.3831 and 9.8648). </a:t>
                </a:r>
                <a:endParaRPr lang="en-US" sz="2200" dirty="0" smtClean="0"/>
              </a:p>
              <a:p>
                <a:r>
                  <a:rPr lang="en-US" sz="2200" dirty="0" smtClean="0"/>
                  <a:t>The </a:t>
                </a:r>
                <a:r>
                  <a:rPr lang="en-US" sz="2200" dirty="0"/>
                  <a:t>BSE/TTSE show little disparity in this parameter. </a:t>
                </a:r>
                <a:endParaRPr lang="en-US" sz="2200" dirty="0" smtClean="0"/>
              </a:p>
            </p:txBody>
          </p:sp>
        </mc:Choice>
        <mc:Fallback>
          <p:sp>
            <p:nvSpPr>
              <p:cNvPr id="5" name="Content Placeholder 4"/>
              <p:cNvSpPr>
                <a:spLocks noGrp="1" noRot="1" noChangeAspect="1" noMove="1" noResize="1" noEditPoints="1" noAdjustHandles="1" noChangeArrowheads="1" noChangeShapeType="1" noTextEdit="1"/>
              </p:cNvSpPr>
              <p:nvPr>
                <p:ph sz="quarter" idx="13"/>
              </p:nvPr>
            </p:nvSpPr>
            <p:spPr>
              <a:blipFill rotWithShape="1">
                <a:blip r:embed="rId2"/>
                <a:stretch>
                  <a:fillRect l="-667" t="-898" r="-1630"/>
                </a:stretch>
              </a:blipFill>
            </p:spPr>
            <p:txBody>
              <a:bodyPr/>
              <a:lstStyle/>
              <a:p>
                <a:r>
                  <a:rPr lang="en-US">
                    <a:noFill/>
                  </a:rPr>
                  <a:t> </a:t>
                </a:r>
              </a:p>
            </p:txBody>
          </p:sp>
        </mc:Fallback>
      </mc:AlternateContent>
    </p:spTree>
    <p:extLst>
      <p:ext uri="{BB962C8B-B14F-4D97-AF65-F5344CB8AC3E}">
        <p14:creationId xmlns:p14="http://schemas.microsoft.com/office/powerpoint/2010/main" xmlns="" val="3937357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Analysis</a:t>
            </a:r>
            <a:endParaRPr lang="en-US" dirty="0"/>
          </a:p>
        </p:txBody>
      </p:sp>
      <p:sp>
        <p:nvSpPr>
          <p:cNvPr id="3" name="Content Placeholder 2"/>
          <p:cNvSpPr>
            <a:spLocks noGrp="1"/>
          </p:cNvSpPr>
          <p:nvPr>
            <p:ph idx="1"/>
          </p:nvPr>
        </p:nvSpPr>
        <p:spPr>
          <a:xfrm>
            <a:off x="822960" y="990600"/>
            <a:ext cx="7520940" cy="4233372"/>
          </a:xfrm>
        </p:spPr>
        <p:txBody>
          <a:bodyPr>
            <a:normAutofit lnSpcReduction="10000"/>
          </a:bodyPr>
          <a:lstStyle/>
          <a:p>
            <a:r>
              <a:rPr lang="en-US" sz="2200" dirty="0" smtClean="0"/>
              <a:t>There are some disparities in determining which of the three models has the best goodness of fit indicator. </a:t>
            </a:r>
          </a:p>
          <a:p>
            <a:r>
              <a:rPr lang="en-US" sz="2200" dirty="0" smtClean="0"/>
              <a:t>If the Log Likelihood criterion is used for this purpose, the </a:t>
            </a:r>
            <a:r>
              <a:rPr lang="en-US" sz="2200" dirty="0" err="1" smtClean="0"/>
              <a:t>tvSJC</a:t>
            </a:r>
            <a:r>
              <a:rPr lang="en-US" sz="2200" dirty="0" smtClean="0"/>
              <a:t> copula is most appropriate for explaining the dependence structures for the BSE/TTSE and the JSE/TTSE.</a:t>
            </a:r>
          </a:p>
          <a:p>
            <a:r>
              <a:rPr lang="en-US" sz="2200" dirty="0" smtClean="0"/>
              <a:t>The SJC copula is appropriate for the BSE/JSE. </a:t>
            </a:r>
          </a:p>
          <a:p>
            <a:r>
              <a:rPr lang="en-US" sz="2200" dirty="0" smtClean="0"/>
              <a:t>The </a:t>
            </a:r>
            <a:r>
              <a:rPr lang="en-US" sz="2200" dirty="0" err="1" smtClean="0"/>
              <a:t>tvSJC</a:t>
            </a:r>
            <a:r>
              <a:rPr lang="en-US" sz="2200" dirty="0" smtClean="0"/>
              <a:t> copula is best for the BSE/JSE and the JSE/TTSE structures under the </a:t>
            </a:r>
            <a:r>
              <a:rPr lang="en-US" sz="2200" dirty="0" err="1" smtClean="0"/>
              <a:t>Akaike’s</a:t>
            </a:r>
            <a:r>
              <a:rPr lang="en-US" sz="2200" dirty="0" smtClean="0"/>
              <a:t> Information Criterion (the </a:t>
            </a:r>
            <a:r>
              <a:rPr lang="en-US" sz="2200" dirty="0" err="1" smtClean="0"/>
              <a:t>tvC</a:t>
            </a:r>
            <a:r>
              <a:rPr lang="en-US" sz="2200" dirty="0" smtClean="0"/>
              <a:t> copula for BSE/TTSE). </a:t>
            </a:r>
          </a:p>
          <a:p>
            <a:r>
              <a:rPr lang="en-US" sz="2200" dirty="0"/>
              <a:t>T</a:t>
            </a:r>
            <a:r>
              <a:rPr lang="en-US" sz="2200" dirty="0" smtClean="0"/>
              <a:t>he </a:t>
            </a:r>
            <a:r>
              <a:rPr lang="en-US" sz="2200" dirty="0" err="1" smtClean="0"/>
              <a:t>tvSJC</a:t>
            </a:r>
            <a:r>
              <a:rPr lang="en-US" sz="2200" dirty="0" smtClean="0"/>
              <a:t> copula is arguably best fit for all three under the Bayesian Information Criterion.</a:t>
            </a:r>
          </a:p>
          <a:p>
            <a:endParaRPr lang="en-US" dirty="0"/>
          </a:p>
        </p:txBody>
      </p:sp>
    </p:spTree>
    <p:extLst>
      <p:ext uri="{BB962C8B-B14F-4D97-AF65-F5344CB8AC3E}">
        <p14:creationId xmlns:p14="http://schemas.microsoft.com/office/powerpoint/2010/main" xmlns="" val="2386947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Analysis</a:t>
            </a:r>
            <a:endParaRPr lang="en-US" dirty="0"/>
          </a:p>
        </p:txBody>
      </p:sp>
      <p:sp>
        <p:nvSpPr>
          <p:cNvPr id="3" name="Content Placeholder 2"/>
          <p:cNvSpPr>
            <a:spLocks noGrp="1"/>
          </p:cNvSpPr>
          <p:nvPr>
            <p:ph idx="1"/>
          </p:nvPr>
        </p:nvSpPr>
        <p:spPr>
          <a:xfrm>
            <a:off x="822960" y="1100629"/>
            <a:ext cx="7520940" cy="3471372"/>
          </a:xfrm>
        </p:spPr>
        <p:txBody>
          <a:bodyPr>
            <a:noAutofit/>
          </a:bodyPr>
          <a:lstStyle/>
          <a:p>
            <a:r>
              <a:rPr lang="en-US" sz="2300" dirty="0"/>
              <a:t>The copulas involving the NYSE (as seen in Table 8) yielded some interesting results. </a:t>
            </a:r>
            <a:endParaRPr lang="en-US" sz="2300" dirty="0" smtClean="0"/>
          </a:p>
          <a:p>
            <a:r>
              <a:rPr lang="en-US" sz="2300" dirty="0" smtClean="0"/>
              <a:t>JSE/NYSE: Negative </a:t>
            </a:r>
            <a:r>
              <a:rPr lang="en-US" sz="2300" dirty="0"/>
              <a:t>in all of its parameters for the time varying Clayton copula (-7.4874, -1.7807 and -0.8482). </a:t>
            </a:r>
            <a:endParaRPr lang="en-US" sz="2300" dirty="0" smtClean="0"/>
          </a:p>
          <a:p>
            <a:r>
              <a:rPr lang="en-US" sz="2300" dirty="0" smtClean="0"/>
              <a:t>The </a:t>
            </a:r>
            <a:r>
              <a:rPr lang="en-US" sz="2300" dirty="0"/>
              <a:t>estimations for the SJC copula show little to no difference between the tails and little variance occurring. </a:t>
            </a:r>
            <a:endParaRPr lang="en-US" sz="2300" dirty="0" smtClean="0"/>
          </a:p>
          <a:p>
            <a:r>
              <a:rPr lang="en-US" sz="2300" dirty="0" smtClean="0"/>
              <a:t>BSE/NYSE: The </a:t>
            </a:r>
            <a:r>
              <a:rPr lang="en-US" sz="2300" dirty="0"/>
              <a:t>only </a:t>
            </a:r>
            <a:r>
              <a:rPr lang="en-US" sz="2300" dirty="0" smtClean="0"/>
              <a:t> one out </a:t>
            </a:r>
            <a:r>
              <a:rPr lang="en-US" sz="2300" dirty="0"/>
              <a:t>of the three possible relationships which shows relative closeness between the β parameters for the lower and upper tails (2.2552 and 3.7025) when one analyses the </a:t>
            </a:r>
            <a:r>
              <a:rPr lang="en-US" sz="2300" dirty="0" err="1"/>
              <a:t>tvSJC</a:t>
            </a:r>
            <a:r>
              <a:rPr lang="en-US" sz="2300" dirty="0"/>
              <a:t> copula. </a:t>
            </a:r>
            <a:endParaRPr lang="en-US" sz="2300" dirty="0" smtClean="0"/>
          </a:p>
          <a:p>
            <a:r>
              <a:rPr lang="en-US" sz="2300" dirty="0" smtClean="0"/>
              <a:t>JSE/NYSE </a:t>
            </a:r>
            <a:r>
              <a:rPr lang="en-US" sz="2300" dirty="0"/>
              <a:t>and the </a:t>
            </a:r>
            <a:r>
              <a:rPr lang="en-US" sz="2300" dirty="0" smtClean="0"/>
              <a:t>TTSE/NYSE: Significant </a:t>
            </a:r>
            <a:r>
              <a:rPr lang="en-US" sz="2300" dirty="0"/>
              <a:t>differences between these parameters (0.3859, 8.6022 for the former and 0.7031, 4.0764 for the latter). </a:t>
            </a:r>
            <a:endParaRPr lang="en-US" sz="2300" dirty="0" smtClean="0"/>
          </a:p>
        </p:txBody>
      </p:sp>
    </p:spTree>
    <p:extLst>
      <p:ext uri="{BB962C8B-B14F-4D97-AF65-F5344CB8AC3E}">
        <p14:creationId xmlns:p14="http://schemas.microsoft.com/office/powerpoint/2010/main" xmlns="" val="459256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sz="2500" dirty="0" smtClean="0"/>
              <a:t>It </a:t>
            </a:r>
            <a:r>
              <a:rPr lang="en-US" sz="2500" dirty="0"/>
              <a:t>can be argued that there appears to be co-movement in stock prices </a:t>
            </a:r>
            <a:r>
              <a:rPr lang="en-US" sz="2500" dirty="0" smtClean="0"/>
              <a:t>within </a:t>
            </a:r>
            <a:r>
              <a:rPr lang="en-US" sz="2500" dirty="0"/>
              <a:t>the CARICOM stock markets. </a:t>
            </a:r>
            <a:endParaRPr lang="en-US" sz="2500" dirty="0" smtClean="0"/>
          </a:p>
          <a:p>
            <a:r>
              <a:rPr lang="en-US" sz="2500" dirty="0" smtClean="0"/>
              <a:t>This </a:t>
            </a:r>
            <a:r>
              <a:rPr lang="en-US" sz="2500" dirty="0"/>
              <a:t>is evidenced by the derived bivariate copula estimations. </a:t>
            </a:r>
            <a:endParaRPr lang="en-US" sz="2500" dirty="0" smtClean="0"/>
          </a:p>
          <a:p>
            <a:pPr lvl="1"/>
            <a:r>
              <a:rPr lang="en-US" sz="2500" dirty="0" smtClean="0"/>
              <a:t>The </a:t>
            </a:r>
            <a:r>
              <a:rPr lang="en-US" sz="2500" dirty="0" err="1"/>
              <a:t>tDCC</a:t>
            </a:r>
            <a:r>
              <a:rPr lang="en-US" sz="2500" dirty="0"/>
              <a:t> copula estimations suggest significant dependence structures between the </a:t>
            </a:r>
            <a:r>
              <a:rPr lang="en-US" sz="2500" dirty="0" smtClean="0"/>
              <a:t>three </a:t>
            </a:r>
            <a:r>
              <a:rPr lang="en-US" sz="2500" dirty="0"/>
              <a:t>CARICOM stock markets, with the most significant being the one between the JSE and the TTSE. </a:t>
            </a:r>
            <a:endParaRPr lang="en-US" sz="2500" dirty="0" smtClean="0"/>
          </a:p>
        </p:txBody>
      </p:sp>
    </p:spTree>
    <p:extLst>
      <p:ext uri="{BB962C8B-B14F-4D97-AF65-F5344CB8AC3E}">
        <p14:creationId xmlns:p14="http://schemas.microsoft.com/office/powerpoint/2010/main" xmlns="" val="3389839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55000" lnSpcReduction="20000"/>
          </a:bodyPr>
          <a:lstStyle/>
          <a:p>
            <a:r>
              <a:rPr lang="en-US" sz="4000" dirty="0" smtClean="0"/>
              <a:t>However, this does not seem to be fully the case for the structures between each of the CARICOM markets and the NYSE. </a:t>
            </a:r>
          </a:p>
          <a:p>
            <a:pPr lvl="1"/>
            <a:r>
              <a:rPr lang="en-US" sz="4000" dirty="0" smtClean="0"/>
              <a:t>The TTSE is argued to possess the most developed dependence structure with the NYSE among the three CARICOM stock markets studied. </a:t>
            </a:r>
          </a:p>
          <a:p>
            <a:pPr lvl="1"/>
            <a:r>
              <a:rPr lang="en-US" sz="4000" dirty="0" smtClean="0"/>
              <a:t>It can be argued that the level of dependence among the CARICOM markets, both as a group and individually, with the NYSE is underdeveloped and not as pronounced. </a:t>
            </a:r>
          </a:p>
          <a:p>
            <a:pPr lvl="1"/>
            <a:r>
              <a:rPr lang="en-US" sz="4000" dirty="0" smtClean="0"/>
              <a:t>This could be an explanation why the regional markets were not as affected in the fallout from the U.S. originated financial crisis. </a:t>
            </a:r>
          </a:p>
          <a:p>
            <a:endParaRPr lang="en-US" dirty="0"/>
          </a:p>
        </p:txBody>
      </p:sp>
    </p:spTree>
    <p:extLst>
      <p:ext uri="{BB962C8B-B14F-4D97-AF65-F5344CB8AC3E}">
        <p14:creationId xmlns:p14="http://schemas.microsoft.com/office/powerpoint/2010/main" xmlns="" val="3270556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85000" lnSpcReduction="10000"/>
          </a:bodyPr>
          <a:lstStyle/>
          <a:p>
            <a:r>
              <a:rPr lang="en-US" sz="4000" dirty="0" smtClean="0"/>
              <a:t>Further research may be needed to ascertain the factors which affect the dependence among the regional markets as well as whether it is important for the regional markets to strengthen the dependence structure with the NYSE.</a:t>
            </a:r>
          </a:p>
        </p:txBody>
      </p:sp>
    </p:spTree>
    <p:extLst>
      <p:ext uri="{BB962C8B-B14F-4D97-AF65-F5344CB8AC3E}">
        <p14:creationId xmlns:p14="http://schemas.microsoft.com/office/powerpoint/2010/main" xmlns="" val="2198738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end</a:t>
            </a:r>
            <a:endParaRPr lang="en-US" dirty="0"/>
          </a:p>
        </p:txBody>
      </p:sp>
      <p:sp>
        <p:nvSpPr>
          <p:cNvPr id="3" name="Content Placeholder 2"/>
          <p:cNvSpPr>
            <a:spLocks noGrp="1"/>
          </p:cNvSpPr>
          <p:nvPr>
            <p:ph idx="1"/>
          </p:nvPr>
        </p:nvSpPr>
        <p:spPr/>
        <p:txBody>
          <a:bodyPr>
            <a:normAutofit/>
          </a:bodyPr>
          <a:lstStyle/>
          <a:p>
            <a:r>
              <a:rPr lang="en-US" sz="4000" dirty="0" smtClean="0"/>
              <a:t>THANK YOU FOR YOUR ATTENTION.</a:t>
            </a:r>
            <a:endParaRPr lang="en-US" sz="4000" dirty="0"/>
          </a:p>
        </p:txBody>
      </p:sp>
    </p:spTree>
    <p:extLst>
      <p:ext uri="{BB962C8B-B14F-4D97-AF65-F5344CB8AC3E}">
        <p14:creationId xmlns:p14="http://schemas.microsoft.com/office/powerpoint/2010/main" xmlns="" val="216061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Financial integration in the CARICOM Region</a:t>
            </a:r>
          </a:p>
          <a:p>
            <a:r>
              <a:rPr lang="en-US" sz="3200" dirty="0" smtClean="0"/>
              <a:t>Importance of stock price comovement</a:t>
            </a:r>
          </a:p>
          <a:p>
            <a:pPr lvl="1"/>
            <a:r>
              <a:rPr lang="en-US" sz="3200" dirty="0" err="1" smtClean="0"/>
              <a:t>Baur</a:t>
            </a:r>
            <a:r>
              <a:rPr lang="en-US" sz="3200" dirty="0" smtClean="0"/>
              <a:t> (2003)</a:t>
            </a:r>
          </a:p>
          <a:p>
            <a:r>
              <a:rPr lang="en-US" sz="3200" dirty="0" smtClean="0"/>
              <a:t>Stock price comovement in the literature</a:t>
            </a:r>
          </a:p>
          <a:p>
            <a:pPr lvl="1"/>
            <a:r>
              <a:rPr lang="en-US" sz="3200" dirty="0" smtClean="0"/>
              <a:t>Developed markets</a:t>
            </a:r>
          </a:p>
          <a:p>
            <a:pPr lvl="1"/>
            <a:r>
              <a:rPr lang="en-US" sz="3200" dirty="0" smtClean="0"/>
              <a:t>Kim and </a:t>
            </a:r>
            <a:r>
              <a:rPr lang="en-US" sz="3200" dirty="0" err="1" smtClean="0"/>
              <a:t>Langrin</a:t>
            </a:r>
            <a:r>
              <a:rPr lang="en-US" sz="3200" dirty="0" smtClean="0"/>
              <a:t> (CARICOM markets)</a:t>
            </a:r>
            <a:endParaRPr lang="en-US" sz="3200" dirty="0"/>
          </a:p>
        </p:txBody>
      </p:sp>
    </p:spTree>
    <p:extLst>
      <p:ext uri="{BB962C8B-B14F-4D97-AF65-F5344CB8AC3E}">
        <p14:creationId xmlns:p14="http://schemas.microsoft.com/office/powerpoint/2010/main" xmlns="" val="3670372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and Data</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Preliminary Analysis</a:t>
            </a:r>
          </a:p>
          <a:p>
            <a:pPr lvl="1"/>
            <a:r>
              <a:rPr lang="en-US" sz="2800" dirty="0" smtClean="0"/>
              <a:t>Correlation coefficients</a:t>
            </a:r>
          </a:p>
          <a:p>
            <a:pPr lvl="3">
              <a:buFont typeface="Courier New" pitchFamily="49" charset="0"/>
              <a:buChar char="o"/>
            </a:pPr>
            <a:r>
              <a:rPr lang="en-US" sz="2800" dirty="0" smtClean="0"/>
              <a:t>January 1, 1998 – December 31, 2011</a:t>
            </a:r>
          </a:p>
          <a:p>
            <a:pPr lvl="3">
              <a:buFont typeface="Courier New" pitchFamily="49" charset="0"/>
              <a:buChar char="o"/>
            </a:pPr>
            <a:r>
              <a:rPr lang="en-US" sz="2800" dirty="0" smtClean="0"/>
              <a:t>January 1, 1998 – March 31, 2008</a:t>
            </a:r>
          </a:p>
          <a:p>
            <a:pPr lvl="3">
              <a:buFont typeface="Courier New" pitchFamily="49" charset="0"/>
              <a:buChar char="o"/>
            </a:pPr>
            <a:r>
              <a:rPr lang="en-US" sz="2800" dirty="0" smtClean="0"/>
              <a:t>April 1, 2008 – December 31, 2011</a:t>
            </a:r>
          </a:p>
          <a:p>
            <a:pPr lvl="1"/>
            <a:r>
              <a:rPr lang="en-US" sz="2800" dirty="0" smtClean="0"/>
              <a:t>Sharpe Ratio</a:t>
            </a:r>
          </a:p>
          <a:p>
            <a:pPr marL="0" lvl="1" indent="0">
              <a:buNone/>
            </a:pPr>
            <a:r>
              <a:rPr lang="en-US" sz="2800" b="1" dirty="0" smtClean="0"/>
              <a:t>GARCH-Copula</a:t>
            </a:r>
          </a:p>
          <a:p>
            <a:pPr lvl="3">
              <a:buFont typeface="Courier New" pitchFamily="49" charset="0"/>
              <a:buChar char="o"/>
            </a:pPr>
            <a:r>
              <a:rPr lang="en-US" sz="2800" dirty="0" err="1"/>
              <a:t>Bollerslev</a:t>
            </a:r>
            <a:r>
              <a:rPr lang="en-US" sz="2800" dirty="0"/>
              <a:t> (</a:t>
            </a:r>
            <a:r>
              <a:rPr lang="en-US" sz="2800"/>
              <a:t>2008</a:t>
            </a:r>
            <a:r>
              <a:rPr lang="en-US" sz="2800" smtClean="0"/>
              <a:t>)</a:t>
            </a:r>
            <a:endParaRPr lang="en-US" sz="2800" b="1" dirty="0"/>
          </a:p>
        </p:txBody>
      </p:sp>
    </p:spTree>
    <p:extLst>
      <p:ext uri="{BB962C8B-B14F-4D97-AF65-F5344CB8AC3E}">
        <p14:creationId xmlns:p14="http://schemas.microsoft.com/office/powerpoint/2010/main" xmlns="" val="678261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and Data</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Data</a:t>
            </a:r>
          </a:p>
          <a:p>
            <a:pPr lvl="1"/>
            <a:r>
              <a:rPr lang="en-US" sz="2400" dirty="0" smtClean="0"/>
              <a:t>End of day values of the Composite Indices from January 1, 1998 – December 31, 2011</a:t>
            </a:r>
          </a:p>
          <a:p>
            <a:pPr lvl="2"/>
            <a:r>
              <a:rPr lang="en-US" sz="2400" dirty="0" smtClean="0"/>
              <a:t>BSE</a:t>
            </a:r>
          </a:p>
          <a:p>
            <a:pPr lvl="2"/>
            <a:r>
              <a:rPr lang="en-US" sz="2400" dirty="0" smtClean="0"/>
              <a:t>JSE</a:t>
            </a:r>
          </a:p>
          <a:p>
            <a:pPr lvl="2"/>
            <a:r>
              <a:rPr lang="en-US" sz="2400" dirty="0" smtClean="0"/>
              <a:t>TTSE</a:t>
            </a:r>
          </a:p>
          <a:p>
            <a:pPr lvl="2"/>
            <a:r>
              <a:rPr lang="en-US" sz="2400" dirty="0" smtClean="0"/>
              <a:t>NYSE</a:t>
            </a:r>
          </a:p>
          <a:p>
            <a:pPr lvl="1"/>
            <a:r>
              <a:rPr lang="en-US" sz="2400" dirty="0" smtClean="0"/>
              <a:t>GARCH Copula</a:t>
            </a:r>
            <a:r>
              <a:rPr lang="en-US" sz="2400" dirty="0"/>
              <a:t>: End of day values from </a:t>
            </a:r>
            <a:r>
              <a:rPr lang="en-US" sz="2400" dirty="0" smtClean="0"/>
              <a:t>April 1, 2008 – December 31, 2011</a:t>
            </a:r>
          </a:p>
        </p:txBody>
      </p:sp>
    </p:spTree>
    <p:extLst>
      <p:ext uri="{BB962C8B-B14F-4D97-AF65-F5344CB8AC3E}">
        <p14:creationId xmlns:p14="http://schemas.microsoft.com/office/powerpoint/2010/main" xmlns="" val="2150351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1 – Evolution of Composite Indices (1998-2011)</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1600201"/>
            <a:ext cx="7924800" cy="4153428"/>
          </a:xfrm>
          <a:prstGeom prst="rect">
            <a:avLst/>
          </a:prstGeom>
          <a:noFill/>
          <a:ln>
            <a:noFill/>
          </a:ln>
        </p:spPr>
      </p:pic>
    </p:spTree>
    <p:extLst>
      <p:ext uri="{BB962C8B-B14F-4D97-AF65-F5344CB8AC3E}">
        <p14:creationId xmlns:p14="http://schemas.microsoft.com/office/powerpoint/2010/main" xmlns="" val="804866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914400"/>
            <a:ext cx="5943600" cy="914400"/>
          </a:xfrm>
        </p:spPr>
        <p:txBody>
          <a:bodyPr>
            <a:noAutofit/>
          </a:bodyPr>
          <a:lstStyle/>
          <a:p>
            <a:r>
              <a:rPr lang="en-US" sz="2000" dirty="0"/>
              <a:t>Figure 2 - Evolution of Composite Indices (April 1, 2008-December 31, 2011)</a:t>
            </a:r>
            <a:r>
              <a:rPr lang="en-US" sz="2000" dirty="0" smtClean="0"/>
              <a:t/>
            </a:r>
            <a:br>
              <a:rPr lang="en-US" sz="2000" dirty="0" smtClean="0"/>
            </a:br>
            <a:r>
              <a:rPr lang="en-US" sz="2000" dirty="0" smtClean="0"/>
              <a:t>(</a:t>
            </a:r>
            <a:r>
              <a:rPr lang="en-US" sz="2000" dirty="0"/>
              <a:t>April 1, 2008-December 31, 2011)</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1524000"/>
            <a:ext cx="8382000" cy="4212074"/>
          </a:xfrm>
          <a:prstGeom prst="rect">
            <a:avLst/>
          </a:prstGeom>
          <a:noFill/>
          <a:ln>
            <a:noFill/>
          </a:ln>
        </p:spPr>
      </p:pic>
    </p:spTree>
    <p:extLst>
      <p:ext uri="{BB962C8B-B14F-4D97-AF65-F5344CB8AC3E}">
        <p14:creationId xmlns:p14="http://schemas.microsoft.com/office/powerpoint/2010/main" xmlns="" val="2543746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867400" cy="1066800"/>
          </a:xfrm>
        </p:spPr>
        <p:txBody>
          <a:bodyPr>
            <a:normAutofit fontScale="90000"/>
          </a:bodyPr>
          <a:lstStyle/>
          <a:p>
            <a:r>
              <a:rPr lang="en-US" dirty="0"/>
              <a:t>Table 1 - Correlation Coefficients for the Composite Indices</a:t>
            </a:r>
            <a:r>
              <a:rPr lang="en-US" b="1" dirty="0"/>
              <a:t/>
            </a:r>
            <a:br>
              <a:rPr lang="en-US" b="1"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9002100"/>
              </p:ext>
            </p:extLst>
          </p:nvPr>
        </p:nvGraphicFramePr>
        <p:xfrm>
          <a:off x="457200" y="1066800"/>
          <a:ext cx="8229600" cy="5486400"/>
        </p:xfrm>
        <a:graphic>
          <a:graphicData uri="http://schemas.openxmlformats.org/drawingml/2006/table">
            <a:tbl>
              <a:tblPr firstRow="1" firstCol="1" bandRow="1">
                <a:tableStyleId>{5C22544A-7EE6-4342-B048-85BDC9FD1C3A}</a:tableStyleId>
              </a:tblPr>
              <a:tblGrid>
                <a:gridCol w="2771192"/>
                <a:gridCol w="1495814"/>
                <a:gridCol w="1395218"/>
                <a:gridCol w="1294622"/>
                <a:gridCol w="1272754"/>
              </a:tblGrid>
              <a:tr h="360680">
                <a:tc>
                  <a:txBody>
                    <a:bodyPr/>
                    <a:lstStyle/>
                    <a:p>
                      <a:pPr marL="0" marR="0" algn="ctr">
                        <a:lnSpc>
                          <a:spcPct val="150000"/>
                        </a:lnSpc>
                        <a:spcBef>
                          <a:spcPts val="0"/>
                        </a:spcBef>
                        <a:spcAft>
                          <a:spcPts val="0"/>
                        </a:spcAft>
                      </a:pPr>
                      <a:endParaRPr lang="en-US" sz="1600" dirty="0">
                        <a:effectLst/>
                      </a:endParaRPr>
                    </a:p>
                  </a:txBody>
                  <a:tcPr marL="68580" marR="68580" marT="0" marB="0" anchor="ctr"/>
                </a:tc>
                <a:tc>
                  <a:txBody>
                    <a:bodyPr/>
                    <a:lstStyle/>
                    <a:p>
                      <a:pPr marL="0" marR="0" algn="ctr">
                        <a:lnSpc>
                          <a:spcPct val="150000"/>
                        </a:lnSpc>
                        <a:spcBef>
                          <a:spcPts val="0"/>
                        </a:spcBef>
                        <a:spcAft>
                          <a:spcPts val="0"/>
                        </a:spcAft>
                      </a:pPr>
                      <a:r>
                        <a:rPr lang="en-US" sz="1600" dirty="0">
                          <a:effectLst/>
                        </a:rPr>
                        <a:t>BSE</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JSE</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TTSE</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NYSE</a:t>
                      </a:r>
                      <a:endParaRPr lang="en-US" sz="1600" b="1" dirty="0">
                        <a:solidFill>
                          <a:srgbClr val="4F81BD"/>
                        </a:solidFill>
                        <a:effectLst/>
                        <a:latin typeface="Times New Roman"/>
                        <a:ea typeface="Times New Roman"/>
                      </a:endParaRPr>
                    </a:p>
                  </a:txBody>
                  <a:tcPr marL="68580" marR="68580" marT="0" marB="0" anchor="ctr"/>
                </a:tc>
              </a:tr>
              <a:tr h="360680">
                <a:tc>
                  <a:txBody>
                    <a:bodyPr/>
                    <a:lstStyle/>
                    <a:p>
                      <a:pPr marL="0" marR="0" algn="ctr">
                        <a:lnSpc>
                          <a:spcPct val="150000"/>
                        </a:lnSpc>
                        <a:spcBef>
                          <a:spcPts val="0"/>
                        </a:spcBef>
                        <a:spcAft>
                          <a:spcPts val="0"/>
                        </a:spcAft>
                      </a:pPr>
                      <a:r>
                        <a:rPr lang="en-US" sz="1600" dirty="0">
                          <a:effectLst/>
                        </a:rPr>
                        <a:t>BSE</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1.0000</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r>
              <a:tr h="360680">
                <a:tc>
                  <a:txBody>
                    <a:bodyPr/>
                    <a:lstStyle/>
                    <a:p>
                      <a:pPr marL="0" marR="0" algn="ctr">
                        <a:lnSpc>
                          <a:spcPct val="150000"/>
                        </a:lnSpc>
                        <a:spcBef>
                          <a:spcPts val="0"/>
                        </a:spcBef>
                        <a:spcAft>
                          <a:spcPts val="0"/>
                        </a:spcAft>
                      </a:pPr>
                      <a:r>
                        <a:rPr lang="en-US" sz="1600" dirty="0">
                          <a:effectLst/>
                        </a:rPr>
                        <a:t>JSE</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0.6275</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1.0000</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 </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r>
              <a:tr h="360680">
                <a:tc>
                  <a:txBody>
                    <a:bodyPr/>
                    <a:lstStyle/>
                    <a:p>
                      <a:pPr marL="0" marR="0" algn="ctr">
                        <a:lnSpc>
                          <a:spcPct val="150000"/>
                        </a:lnSpc>
                        <a:spcBef>
                          <a:spcPts val="0"/>
                        </a:spcBef>
                        <a:spcAft>
                          <a:spcPts val="0"/>
                        </a:spcAft>
                      </a:pPr>
                      <a:r>
                        <a:rPr lang="en-US" sz="1600" dirty="0">
                          <a:effectLst/>
                        </a:rPr>
                        <a:t>TTSE</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0.6292</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0.9211</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1.0000</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r>
              <a:tr h="360680">
                <a:tc>
                  <a:txBody>
                    <a:bodyPr/>
                    <a:lstStyle/>
                    <a:p>
                      <a:pPr marL="0" marR="0" algn="ctr">
                        <a:lnSpc>
                          <a:spcPct val="150000"/>
                        </a:lnSpc>
                        <a:spcBef>
                          <a:spcPts val="0"/>
                        </a:spcBef>
                        <a:spcAft>
                          <a:spcPts val="0"/>
                        </a:spcAft>
                      </a:pPr>
                      <a:r>
                        <a:rPr lang="en-US" sz="1600" dirty="0">
                          <a:effectLst/>
                        </a:rPr>
                        <a:t>NYSE</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0.2749</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0.4528</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0.38268</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1.0000</a:t>
                      </a:r>
                      <a:endParaRPr lang="en-US" sz="1600" b="1" dirty="0">
                        <a:solidFill>
                          <a:srgbClr val="4F81BD"/>
                        </a:solidFill>
                        <a:effectLst/>
                        <a:latin typeface="Times New Roman"/>
                        <a:ea typeface="Times New Roman"/>
                      </a:endParaRPr>
                    </a:p>
                  </a:txBody>
                  <a:tcPr marL="68580" marR="68580" marT="0" marB="0" anchor="ctr"/>
                </a:tc>
              </a:tr>
              <a:tr h="360680">
                <a:tc>
                  <a:txBody>
                    <a:bodyPr/>
                    <a:lstStyle/>
                    <a:p>
                      <a:pPr marL="0" marR="0" algn="ctr">
                        <a:lnSpc>
                          <a:spcPct val="150000"/>
                        </a:lnSpc>
                        <a:spcBef>
                          <a:spcPts val="0"/>
                        </a:spcBef>
                        <a:spcAft>
                          <a:spcPts val="0"/>
                        </a:spcAft>
                      </a:pPr>
                      <a:r>
                        <a:rPr lang="en-US" sz="1600" dirty="0">
                          <a:effectLst/>
                        </a:rPr>
                        <a:t>January 1998 – March 2008</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 </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r>
              <a:tr h="360680">
                <a:tc>
                  <a:txBody>
                    <a:bodyPr/>
                    <a:lstStyle/>
                    <a:p>
                      <a:pPr marL="0" marR="0" algn="ctr">
                        <a:lnSpc>
                          <a:spcPct val="150000"/>
                        </a:lnSpc>
                        <a:spcBef>
                          <a:spcPts val="0"/>
                        </a:spcBef>
                        <a:spcAft>
                          <a:spcPts val="0"/>
                        </a:spcAft>
                      </a:pPr>
                      <a:r>
                        <a:rPr lang="en-US" sz="1600" dirty="0">
                          <a:effectLst/>
                        </a:rPr>
                        <a:t>BSE</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1.0000</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tc>
              </a:tr>
              <a:tr h="360680">
                <a:tc>
                  <a:txBody>
                    <a:bodyPr/>
                    <a:lstStyle/>
                    <a:p>
                      <a:pPr marL="0" marR="0" algn="ctr">
                        <a:lnSpc>
                          <a:spcPct val="150000"/>
                        </a:lnSpc>
                        <a:spcBef>
                          <a:spcPts val="0"/>
                        </a:spcBef>
                        <a:spcAft>
                          <a:spcPts val="0"/>
                        </a:spcAft>
                      </a:pPr>
                      <a:r>
                        <a:rPr lang="en-US" sz="1600" dirty="0">
                          <a:effectLst/>
                        </a:rPr>
                        <a:t>JSE</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0.5267</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1.0000</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tc>
              </a:tr>
              <a:tr h="360680">
                <a:tc>
                  <a:txBody>
                    <a:bodyPr/>
                    <a:lstStyle/>
                    <a:p>
                      <a:pPr marL="0" marR="0" algn="ctr">
                        <a:lnSpc>
                          <a:spcPct val="150000"/>
                        </a:lnSpc>
                        <a:spcBef>
                          <a:spcPts val="0"/>
                        </a:spcBef>
                        <a:spcAft>
                          <a:spcPts val="0"/>
                        </a:spcAft>
                      </a:pPr>
                      <a:r>
                        <a:rPr lang="en-US" sz="1600">
                          <a:effectLst/>
                        </a:rPr>
                        <a:t>TTSE</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0.6215</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0.8196</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1.0000</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tc>
              </a:tr>
              <a:tr h="360680">
                <a:tc>
                  <a:txBody>
                    <a:bodyPr/>
                    <a:lstStyle/>
                    <a:p>
                      <a:pPr marL="0" marR="0" algn="ctr">
                        <a:lnSpc>
                          <a:spcPct val="150000"/>
                        </a:lnSpc>
                        <a:spcBef>
                          <a:spcPts val="0"/>
                        </a:spcBef>
                        <a:spcAft>
                          <a:spcPts val="0"/>
                        </a:spcAft>
                      </a:pPr>
                      <a:r>
                        <a:rPr lang="en-US" sz="1600">
                          <a:effectLst/>
                        </a:rPr>
                        <a:t>NYSE</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-0.5432</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-0.3648</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-0.7255</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1.0000</a:t>
                      </a:r>
                      <a:endParaRPr lang="en-US" sz="1600" b="1" dirty="0">
                        <a:solidFill>
                          <a:srgbClr val="4F81BD"/>
                        </a:solidFill>
                        <a:effectLst/>
                        <a:latin typeface="Times New Roman"/>
                        <a:ea typeface="Times New Roman"/>
                      </a:endParaRPr>
                    </a:p>
                  </a:txBody>
                  <a:tcPr marL="68580" marR="68580" marT="0" marB="0"/>
                </a:tc>
              </a:tr>
              <a:tr h="360680">
                <a:tc>
                  <a:txBody>
                    <a:bodyPr/>
                    <a:lstStyle/>
                    <a:p>
                      <a:pPr marL="0" marR="0" algn="ctr">
                        <a:lnSpc>
                          <a:spcPct val="150000"/>
                        </a:lnSpc>
                        <a:spcBef>
                          <a:spcPts val="0"/>
                        </a:spcBef>
                        <a:spcAft>
                          <a:spcPts val="0"/>
                        </a:spcAft>
                      </a:pPr>
                      <a:r>
                        <a:rPr lang="en-US" sz="1600">
                          <a:effectLst/>
                        </a:rPr>
                        <a:t>April 2008 – December 2011</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nchor="ctr"/>
                </a:tc>
              </a:tr>
              <a:tr h="360680">
                <a:tc>
                  <a:txBody>
                    <a:bodyPr/>
                    <a:lstStyle/>
                    <a:p>
                      <a:pPr marL="0" marR="0" algn="ctr">
                        <a:lnSpc>
                          <a:spcPct val="150000"/>
                        </a:lnSpc>
                        <a:spcBef>
                          <a:spcPts val="0"/>
                        </a:spcBef>
                        <a:spcAft>
                          <a:spcPts val="0"/>
                        </a:spcAft>
                      </a:pPr>
                      <a:r>
                        <a:rPr lang="en-US" sz="1600">
                          <a:effectLst/>
                        </a:rPr>
                        <a:t>BSE</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1.0000</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tc>
              </a:tr>
              <a:tr h="360680">
                <a:tc>
                  <a:txBody>
                    <a:bodyPr/>
                    <a:lstStyle/>
                    <a:p>
                      <a:pPr marL="0" marR="0" algn="ctr">
                        <a:lnSpc>
                          <a:spcPct val="150000"/>
                        </a:lnSpc>
                        <a:spcBef>
                          <a:spcPts val="0"/>
                        </a:spcBef>
                        <a:spcAft>
                          <a:spcPts val="0"/>
                        </a:spcAft>
                      </a:pPr>
                      <a:r>
                        <a:rPr lang="en-US" sz="1600">
                          <a:effectLst/>
                        </a:rPr>
                        <a:t>JSE</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0.5849</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1.0000</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tc>
              </a:tr>
              <a:tr h="360680">
                <a:tc>
                  <a:txBody>
                    <a:bodyPr/>
                    <a:lstStyle/>
                    <a:p>
                      <a:pPr marL="0" marR="0" algn="ctr">
                        <a:lnSpc>
                          <a:spcPct val="150000"/>
                        </a:lnSpc>
                        <a:spcBef>
                          <a:spcPts val="0"/>
                        </a:spcBef>
                        <a:spcAft>
                          <a:spcPts val="0"/>
                        </a:spcAft>
                      </a:pPr>
                      <a:r>
                        <a:rPr lang="en-US" sz="1600">
                          <a:effectLst/>
                        </a:rPr>
                        <a:t>TTSE</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0.5584</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0.9501</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1.0000</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 </a:t>
                      </a:r>
                      <a:endParaRPr lang="en-US" sz="1600" b="1" dirty="0">
                        <a:solidFill>
                          <a:srgbClr val="4F81BD"/>
                        </a:solidFill>
                        <a:effectLst/>
                        <a:latin typeface="Times New Roman"/>
                        <a:ea typeface="Times New Roman"/>
                      </a:endParaRPr>
                    </a:p>
                  </a:txBody>
                  <a:tcPr marL="68580" marR="68580" marT="0" marB="0"/>
                </a:tc>
              </a:tr>
              <a:tr h="360680">
                <a:tc>
                  <a:txBody>
                    <a:bodyPr/>
                    <a:lstStyle/>
                    <a:p>
                      <a:pPr marL="0" marR="0" algn="ctr">
                        <a:lnSpc>
                          <a:spcPct val="150000"/>
                        </a:lnSpc>
                        <a:spcBef>
                          <a:spcPts val="0"/>
                        </a:spcBef>
                        <a:spcAft>
                          <a:spcPts val="0"/>
                        </a:spcAft>
                      </a:pPr>
                      <a:r>
                        <a:rPr lang="en-US" sz="1600">
                          <a:effectLst/>
                        </a:rPr>
                        <a:t>NYSE</a:t>
                      </a:r>
                      <a:endParaRPr lang="en-US" sz="1600" b="1">
                        <a:solidFill>
                          <a:srgbClr val="4F81BD"/>
                        </a:solidFill>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600">
                          <a:effectLst/>
                        </a:rPr>
                        <a:t>-0.0212</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0.5951</a:t>
                      </a:r>
                      <a:endParaRPr lang="en-US" sz="1600" b="1">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0.5464</a:t>
                      </a:r>
                      <a:endParaRPr lang="en-US" sz="1600" b="1" dirty="0">
                        <a:solidFill>
                          <a:srgbClr val="4F81BD"/>
                        </a:solidFill>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1.0000</a:t>
                      </a:r>
                      <a:endParaRPr lang="en-US" sz="1600" b="1" dirty="0">
                        <a:solidFill>
                          <a:srgbClr val="4F81BD"/>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xmlns="" val="2498462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99" y="152400"/>
            <a:ext cx="6477001" cy="1295400"/>
          </a:xfrm>
        </p:spPr>
        <p:txBody>
          <a:bodyPr>
            <a:normAutofit fontScale="90000"/>
          </a:bodyPr>
          <a:lstStyle/>
          <a:p>
            <a:r>
              <a:rPr lang="en-US" sz="3600" dirty="0" smtClean="0"/>
              <a:t/>
            </a:r>
            <a:br>
              <a:rPr lang="en-US" sz="3600" dirty="0" smtClean="0"/>
            </a:br>
            <a:r>
              <a:rPr lang="en-US" sz="2200" dirty="0" smtClean="0"/>
              <a:t>Figures </a:t>
            </a:r>
            <a:r>
              <a:rPr lang="en-US" sz="2200" dirty="0"/>
              <a:t>3 – 5: Scatterplots for the relationships between the CARICOM Composite Indices</a:t>
            </a:r>
            <a:r>
              <a:rPr lang="en-US" sz="2200" b="1" dirty="0"/>
              <a:t/>
            </a:r>
            <a:br>
              <a:rPr lang="en-US" sz="2200" b="1" dirty="0"/>
            </a:br>
            <a:endParaRPr lang="en-US" sz="2200" dirty="0"/>
          </a:p>
        </p:txBody>
      </p:sp>
      <p:sp>
        <p:nvSpPr>
          <p:cNvPr id="3" name="Content Placeholder 2"/>
          <p:cNvSpPr>
            <a:spLocks noGrp="1"/>
          </p:cNvSpPr>
          <p:nvPr>
            <p:ph idx="1"/>
          </p:nvPr>
        </p:nvSpPr>
        <p:spPr/>
        <p:txBody>
          <a:bodyPr>
            <a:normAutofit/>
          </a:bodyPr>
          <a:lstStyle/>
          <a:p>
            <a:r>
              <a:rPr lang="en-US" b="1" dirty="0"/>
              <a:t>  </a:t>
            </a:r>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pPr marL="0" indent="0">
              <a:buNone/>
            </a:pPr>
            <a:endParaRPr lang="en-US" b="1" dirty="0" smtClean="0"/>
          </a:p>
          <a:p>
            <a:pPr marL="0" indent="0">
              <a:buNone/>
            </a:pPr>
            <a:r>
              <a:rPr lang="en-US" sz="2200" dirty="0" smtClean="0"/>
              <a:t>Figure </a:t>
            </a:r>
            <a:r>
              <a:rPr lang="en-US" sz="2200" dirty="0"/>
              <a:t>3 - </a:t>
            </a:r>
            <a:r>
              <a:rPr lang="en-US" sz="2200" dirty="0" smtClean="0"/>
              <a:t>TTSE/BSE</a:t>
            </a:r>
            <a:r>
              <a:rPr lang="en-US" sz="2200" dirty="0"/>
              <a:t>	 </a:t>
            </a:r>
            <a:r>
              <a:rPr lang="en-US" sz="2200" dirty="0" smtClean="0"/>
              <a:t>Figure </a:t>
            </a:r>
            <a:r>
              <a:rPr lang="en-US" sz="2200" dirty="0"/>
              <a:t>4 - </a:t>
            </a:r>
            <a:r>
              <a:rPr lang="en-US" sz="2200" dirty="0" smtClean="0"/>
              <a:t>TTSE/JSE    Figure </a:t>
            </a:r>
            <a:r>
              <a:rPr lang="en-US" sz="2200" dirty="0"/>
              <a:t>5 </a:t>
            </a:r>
            <a:r>
              <a:rPr lang="en-US" sz="2200" dirty="0" smtClean="0"/>
              <a:t>– JSE/BSE</a:t>
            </a:r>
            <a:endParaRPr lang="en-US" sz="2200" dirty="0"/>
          </a:p>
        </p:txBody>
      </p:sp>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70729" y="1524000"/>
            <a:ext cx="2811146" cy="3352800"/>
          </a:xfrm>
          <a:prstGeom prst="rect">
            <a:avLst/>
          </a:prstGeom>
          <a:noFill/>
          <a:ln>
            <a:noFill/>
          </a:ln>
        </p:spPr>
      </p:pic>
      <p:pic>
        <p:nvPicPr>
          <p:cNvPr id="6" name="Picture 5"/>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1524000"/>
            <a:ext cx="2913529" cy="3352800"/>
          </a:xfrm>
          <a:prstGeom prst="rect">
            <a:avLst/>
          </a:prstGeom>
          <a:noFill/>
          <a:ln>
            <a:noFill/>
          </a:ln>
        </p:spPr>
      </p:pic>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0" y="1524001"/>
            <a:ext cx="2743200" cy="3352800"/>
          </a:xfrm>
          <a:prstGeom prst="rect">
            <a:avLst/>
          </a:prstGeom>
          <a:noFill/>
          <a:ln>
            <a:noFill/>
          </a:ln>
        </p:spPr>
      </p:pic>
      <p:sp>
        <p:nvSpPr>
          <p:cNvPr id="5" name="TextBox 4"/>
          <p:cNvSpPr txBox="1"/>
          <p:nvPr/>
        </p:nvSpPr>
        <p:spPr>
          <a:xfrm>
            <a:off x="991151" y="5029200"/>
            <a:ext cx="2393604" cy="369332"/>
          </a:xfrm>
          <a:prstGeom prst="rect">
            <a:avLst/>
          </a:prstGeom>
          <a:noFill/>
        </p:spPr>
        <p:txBody>
          <a:bodyPr wrap="none" rtlCol="0">
            <a:spAutoFit/>
          </a:bodyPr>
          <a:lstStyle/>
          <a:p>
            <a:r>
              <a:rPr lang="en-US" b="1" dirty="0" smtClean="0"/>
              <a:t>Figure  3 – BSE / TTSE</a:t>
            </a:r>
            <a:endParaRPr lang="en-US" b="1" dirty="0"/>
          </a:p>
        </p:txBody>
      </p:sp>
      <p:sp>
        <p:nvSpPr>
          <p:cNvPr id="8" name="TextBox 7"/>
          <p:cNvSpPr txBox="1"/>
          <p:nvPr/>
        </p:nvSpPr>
        <p:spPr>
          <a:xfrm>
            <a:off x="3865418" y="5029200"/>
            <a:ext cx="2340705" cy="369332"/>
          </a:xfrm>
          <a:prstGeom prst="rect">
            <a:avLst/>
          </a:prstGeom>
          <a:noFill/>
        </p:spPr>
        <p:txBody>
          <a:bodyPr wrap="none" rtlCol="0">
            <a:spAutoFit/>
          </a:bodyPr>
          <a:lstStyle/>
          <a:p>
            <a:r>
              <a:rPr lang="en-US" b="1" dirty="0" smtClean="0"/>
              <a:t>Figure  4 – JSE / TTSE</a:t>
            </a:r>
            <a:endParaRPr lang="en-US" b="1" dirty="0"/>
          </a:p>
        </p:txBody>
      </p:sp>
      <p:sp>
        <p:nvSpPr>
          <p:cNvPr id="9" name="TextBox 8"/>
          <p:cNvSpPr txBox="1"/>
          <p:nvPr/>
        </p:nvSpPr>
        <p:spPr>
          <a:xfrm>
            <a:off x="6477000" y="5029200"/>
            <a:ext cx="2286001" cy="369332"/>
          </a:xfrm>
          <a:prstGeom prst="rect">
            <a:avLst/>
          </a:prstGeom>
          <a:noFill/>
        </p:spPr>
        <p:txBody>
          <a:bodyPr wrap="square" rtlCol="0">
            <a:spAutoFit/>
          </a:bodyPr>
          <a:lstStyle/>
          <a:p>
            <a:r>
              <a:rPr lang="en-US" b="1" dirty="0" smtClean="0"/>
              <a:t>Figure  5 – BSE / JSE</a:t>
            </a:r>
            <a:endParaRPr lang="en-US" b="1" dirty="0"/>
          </a:p>
        </p:txBody>
      </p:sp>
    </p:spTree>
    <p:extLst>
      <p:ext uri="{BB962C8B-B14F-4D97-AF65-F5344CB8AC3E}">
        <p14:creationId xmlns:p14="http://schemas.microsoft.com/office/powerpoint/2010/main" xmlns="" val="966455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565</TotalTime>
  <Words>1327</Words>
  <Application>Microsoft Office PowerPoint</Application>
  <PresentationFormat>On-screen Show (4:3)</PresentationFormat>
  <Paragraphs>310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Angles</vt:lpstr>
      <vt:lpstr>Co-movement of Stock Prices in the CARICOM Region </vt:lpstr>
      <vt:lpstr>Outline of Presentation</vt:lpstr>
      <vt:lpstr>Introduction</vt:lpstr>
      <vt:lpstr>Methodology and Data</vt:lpstr>
      <vt:lpstr>Methodology and Data</vt:lpstr>
      <vt:lpstr>Figure 1 – Evolution of Composite Indices (1998-2011)</vt:lpstr>
      <vt:lpstr>Figure 2 - Evolution of Composite Indices (April 1, 2008-December 31, 2011) (April 1, 2008-December 31, 2011)</vt:lpstr>
      <vt:lpstr>Table 1 - Correlation Coefficients for the Composite Indices </vt:lpstr>
      <vt:lpstr> Figures 3 – 5: Scatterplots for the relationships between the CARICOM Composite Indices </vt:lpstr>
      <vt:lpstr> Figures 6 – 8: Scatterplots for the relationships between the CARICOM and NYSE Indices </vt:lpstr>
      <vt:lpstr>   Figures 9 – 12:   Daily Returns (January 1998 – December 2011)         Figure 9 – BSE                            figure 10 - JSE</vt:lpstr>
      <vt:lpstr>Figure 11 - TTSE     Figure 12 - NYSE</vt:lpstr>
      <vt:lpstr> Table 2 - Correlation Coefficients of the returns on BSE, JSE, TTSE and NYSE  </vt:lpstr>
      <vt:lpstr> Table 3 - Summary Statistics of Daily Returns (April 2008 – December 2011)  </vt:lpstr>
      <vt:lpstr>Empirical Analysis</vt:lpstr>
      <vt:lpstr>Empirical Analysis</vt:lpstr>
      <vt:lpstr>Empirical Analysis</vt:lpstr>
      <vt:lpstr>Empirical Analysis</vt:lpstr>
      <vt:lpstr>Empirical Analysis</vt:lpstr>
      <vt:lpstr>Empirical Analysis</vt:lpstr>
      <vt:lpstr>Empirical Analysis</vt:lpstr>
      <vt:lpstr>Empirical Analysis</vt:lpstr>
      <vt:lpstr>Empirical Analysis</vt:lpstr>
      <vt:lpstr>Conclusions</vt:lpstr>
      <vt:lpstr>Conclusions</vt:lpstr>
      <vt:lpstr>Conclusions</vt:lpstr>
      <vt:lpstr>The end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Co-movement of Stock Prices in the CARICOM Region</dc:title>
  <dc:creator>johngcozier</dc:creator>
  <cp:lastModifiedBy>bbf5</cp:lastModifiedBy>
  <cp:revision>38</cp:revision>
  <dcterms:created xsi:type="dcterms:W3CDTF">2013-03-24T03:06:57Z</dcterms:created>
  <dcterms:modified xsi:type="dcterms:W3CDTF">2013-05-24T18:46:28Z</dcterms:modified>
</cp:coreProperties>
</file>